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notesMasterIdLst>
    <p:notesMasterId r:id="rId28"/>
  </p:notesMasterIdLst>
  <p:sldSz cx="12192000" cy="6858000"/>
  <p:notesSz cx="6858000" cy="12192000"/>
  <p:embeddedFontLst>
    <p:embeddedFont>
      <p:font typeface="MiSans" charset="-122" pitchFamily="34"/>
      <p:regular r:id="rId3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33" Type="http://schemas.openxmlformats.org/officeDocument/2006/relationships/font" Target="fonts/font1.fntdata"/></Relationships>
</file>

<file path=ppt/media/>
</file>

<file path=ppt/media/image-1-1.png>
</file>

<file path=ppt/media/image-1-11.png>
</file>

<file path=ppt/media/image-1-2.png>
</file>

<file path=ppt/media/image-1-3.png>
</file>

<file path=ppt/media/image-1-4.png>
</file>

<file path=ppt/media/image-1-5.png>
</file>

<file path=ppt/media/image-1-6.png>
</file>

<file path=ppt/media/image-1-7.png>
</file>

<file path=ppt/media/image-1-8.png>
</file>

<file path=ppt/media/image-11-4.jpeg>
</file>

<file path=ppt/media/image-11-6.png>
</file>

<file path=ppt/media/image-15-1.jpeg>
</file>

<file path=ppt/media/image-15-2.png>
</file>

<file path=ppt/media/image-19-11.png>
</file>

<file path=ppt/media/image-19-3.png>
</file>

<file path=ppt/media/image-21-4.png>
</file>

<file path=ppt/media/image-23-6.png>
</file>

<file path=ppt/media/image-26-6.png>
</file>

<file path=ppt/media/image-3-6.png>
</file>

<file path=ppt/media/image-3-8.png>
</file>

<file path=ppt/media/image-3-9.png>
</file>

<file path=ppt/media/image-5-4.png>
</file>

<file path=ppt/media/image-7-4.jpeg>
</file>

<file path=ppt/media/image-8-5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6" Type="http://schemas.openxmlformats.org/officeDocument/2006/relationships/image" Target="../media/image-1-6.png"/><Relationship Id="rId7" Type="http://schemas.openxmlformats.org/officeDocument/2006/relationships/image" Target="../media/image-1-7.png"/><Relationship Id="rId8" Type="http://schemas.openxmlformats.org/officeDocument/2006/relationships/image" Target="../media/image-1-8.png"/><Relationship Id="rId9" Type="http://schemas.openxmlformats.org/officeDocument/2006/relationships/image" Target="../media/image-1-8.png"/><Relationship Id="rId10" Type="http://schemas.openxmlformats.org/officeDocument/2006/relationships/image" Target="../media/image-1-8.png"/><Relationship Id="rId11" Type="http://schemas.openxmlformats.org/officeDocument/2006/relationships/image" Target="../media/image-1-11.png"/><Relationship Id="rId12" Type="http://schemas.openxmlformats.org/officeDocument/2006/relationships/slideLayout" Target="../slideLayouts/slideLayout1.xml"/><Relationship Id="rId1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11.png"/><Relationship Id="rId6" Type="http://schemas.openxmlformats.org/officeDocument/2006/relationships/image" Target="../media/image-3-8.png"/><Relationship Id="rId7" Type="http://schemas.openxmlformats.org/officeDocument/2006/relationships/image" Target="../media/image-3-9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3.png"/><Relationship Id="rId3" Type="http://schemas.openxmlformats.org/officeDocument/2006/relationships/image" Target="../media/image-1-3.png"/><Relationship Id="rId4" Type="http://schemas.openxmlformats.org/officeDocument/2006/relationships/image" Target="../media/image-11-4.jpeg"/><Relationship Id="rId5" Type="http://schemas.openxmlformats.org/officeDocument/2006/relationships/image" Target="../media/image-1-2.png"/><Relationship Id="rId6" Type="http://schemas.openxmlformats.org/officeDocument/2006/relationships/image" Target="../media/image-11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11.png"/><Relationship Id="rId6" Type="http://schemas.openxmlformats.org/officeDocument/2006/relationships/image" Target="../media/image-3-8.png"/><Relationship Id="rId7" Type="http://schemas.openxmlformats.org/officeDocument/2006/relationships/image" Target="../media/image-3-9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4.png"/><Relationship Id="rId2" Type="http://schemas.openxmlformats.org/officeDocument/2006/relationships/image" Target="../media/image-1-3.png"/><Relationship Id="rId3" Type="http://schemas.openxmlformats.org/officeDocument/2006/relationships/image" Target="../media/image-1-2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11.png"/><Relationship Id="rId6" Type="http://schemas.openxmlformats.org/officeDocument/2006/relationships/image" Target="../media/image-3-8.png"/><Relationship Id="rId7" Type="http://schemas.openxmlformats.org/officeDocument/2006/relationships/image" Target="../media/image-3-9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jpeg"/><Relationship Id="rId2" Type="http://schemas.openxmlformats.org/officeDocument/2006/relationships/image" Target="../media/image-15-2.png"/><Relationship Id="rId3" Type="http://schemas.openxmlformats.org/officeDocument/2006/relationships/image" Target="../media/image-1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11.png"/><Relationship Id="rId6" Type="http://schemas.openxmlformats.org/officeDocument/2006/relationships/image" Target="../media/image-3-8.png"/><Relationship Id="rId7" Type="http://schemas.openxmlformats.org/officeDocument/2006/relationships/image" Target="../media/image-3-9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3.png"/><Relationship Id="rId3" Type="http://schemas.openxmlformats.org/officeDocument/2006/relationships/image" Target="../media/image-1-3.png"/><Relationship Id="rId4" Type="http://schemas.openxmlformats.org/officeDocument/2006/relationships/image" Target="../media/image-11-4.jpeg"/><Relationship Id="rId5" Type="http://schemas.openxmlformats.org/officeDocument/2006/relationships/image" Target="../media/image-1-2.png"/><Relationship Id="rId6" Type="http://schemas.openxmlformats.org/officeDocument/2006/relationships/image" Target="../media/image-11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11.png"/><Relationship Id="rId6" Type="http://schemas.openxmlformats.org/officeDocument/2006/relationships/image" Target="../media/image-3-8.png"/><Relationship Id="rId7" Type="http://schemas.openxmlformats.org/officeDocument/2006/relationships/image" Target="../media/image-3-9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9-3.png"/><Relationship Id="rId4" Type="http://schemas.openxmlformats.org/officeDocument/2006/relationships/image" Target="../media/image-1-3.png"/><Relationship Id="rId5" Type="http://schemas.openxmlformats.org/officeDocument/2006/relationships/image" Target="../media/image-1-5.png"/><Relationship Id="rId6" Type="http://schemas.openxmlformats.org/officeDocument/2006/relationships/image" Target="../media/image-1-2.png"/><Relationship Id="rId7" Type="http://schemas.openxmlformats.org/officeDocument/2006/relationships/image" Target="../media/image-19-3.png"/><Relationship Id="rId8" Type="http://schemas.openxmlformats.org/officeDocument/2006/relationships/image" Target="../media/image-19-3.png"/><Relationship Id="rId9" Type="http://schemas.openxmlformats.org/officeDocument/2006/relationships/image" Target="../media/image-19-3.png"/><Relationship Id="rId10" Type="http://schemas.openxmlformats.org/officeDocument/2006/relationships/image" Target="../media/image-1-8.png"/><Relationship Id="rId11" Type="http://schemas.openxmlformats.org/officeDocument/2006/relationships/image" Target="../media/image-19-11.png"/><Relationship Id="rId12" Type="http://schemas.openxmlformats.org/officeDocument/2006/relationships/slideLayout" Target="../slideLayouts/slideLayout1.xml"/><Relationship Id="rId1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4.png"/><Relationship Id="rId2" Type="http://schemas.openxmlformats.org/officeDocument/2006/relationships/image" Target="../media/image-1-3.png"/><Relationship Id="rId3" Type="http://schemas.openxmlformats.org/officeDocument/2006/relationships/image" Target="../media/image-1-5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11.png"/><Relationship Id="rId6" Type="http://schemas.openxmlformats.org/officeDocument/2006/relationships/image" Target="../media/image-3-8.png"/><Relationship Id="rId7" Type="http://schemas.openxmlformats.org/officeDocument/2006/relationships/image" Target="../media/image-3-9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2.png"/><Relationship Id="rId3" Type="http://schemas.openxmlformats.org/officeDocument/2006/relationships/image" Target="../media/image-1-7.png"/><Relationship Id="rId4" Type="http://schemas.openxmlformats.org/officeDocument/2006/relationships/image" Target="../media/image-21-4.png"/><Relationship Id="rId5" Type="http://schemas.openxmlformats.org/officeDocument/2006/relationships/image" Target="../media/image-1-4.png"/><Relationship Id="rId6" Type="http://schemas.openxmlformats.org/officeDocument/2006/relationships/image" Target="../media/image-1-3.png"/><Relationship Id="rId7" Type="http://schemas.openxmlformats.org/officeDocument/2006/relationships/image" Target="../media/image-1-11.png"/><Relationship Id="rId8" Type="http://schemas.openxmlformats.org/officeDocument/2006/relationships/image" Target="../media/image-3-8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11.png"/><Relationship Id="rId6" Type="http://schemas.openxmlformats.org/officeDocument/2006/relationships/image" Target="../media/image-3-8.png"/><Relationship Id="rId7" Type="http://schemas.openxmlformats.org/officeDocument/2006/relationships/image" Target="../media/image-3-9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1-6.png"/><Relationship Id="rId5" Type="http://schemas.openxmlformats.org/officeDocument/2006/relationships/image" Target="../media/image-11-6.png"/><Relationship Id="rId6" Type="http://schemas.openxmlformats.org/officeDocument/2006/relationships/image" Target="../media/image-23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11.png"/><Relationship Id="rId6" Type="http://schemas.openxmlformats.org/officeDocument/2006/relationships/image" Target="../media/image-3-8.png"/><Relationship Id="rId7" Type="http://schemas.openxmlformats.org/officeDocument/2006/relationships/image" Target="../media/image-3-9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4.png"/><Relationship Id="rId2" Type="http://schemas.openxmlformats.org/officeDocument/2006/relationships/image" Target="../media/image-1-3.png"/><Relationship Id="rId3" Type="http://schemas.openxmlformats.org/officeDocument/2006/relationships/image" Target="../media/image-1-2.png"/><Relationship Id="rId4" Type="http://schemas.openxmlformats.org/officeDocument/2006/relationships/image" Target="../media/image-1-11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8.png"/><Relationship Id="rId6" Type="http://schemas.openxmlformats.org/officeDocument/2006/relationships/image" Target="../media/image-26-6.png"/><Relationship Id="rId7" Type="http://schemas.openxmlformats.org/officeDocument/2006/relationships/image" Target="../media/image-19-11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8.png"/><Relationship Id="rId6" Type="http://schemas.openxmlformats.org/officeDocument/2006/relationships/image" Target="../media/image-3-6.png"/><Relationship Id="rId7" Type="http://schemas.openxmlformats.org/officeDocument/2006/relationships/image" Target="../media/image-1-11.png"/><Relationship Id="rId8" Type="http://schemas.openxmlformats.org/officeDocument/2006/relationships/image" Target="../media/image-3-8.png"/><Relationship Id="rId9" Type="http://schemas.openxmlformats.org/officeDocument/2006/relationships/image" Target="../media/image-3-9.png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11.png"/><Relationship Id="rId6" Type="http://schemas.openxmlformats.org/officeDocument/2006/relationships/image" Target="../media/image-3-8.png"/><Relationship Id="rId7" Type="http://schemas.openxmlformats.org/officeDocument/2006/relationships/image" Target="../media/image-3-9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4.png"/><Relationship Id="rId2" Type="http://schemas.openxmlformats.org/officeDocument/2006/relationships/image" Target="../media/image-1-3.png"/><Relationship Id="rId3" Type="http://schemas.openxmlformats.org/officeDocument/2006/relationships/image" Target="../media/image-1-2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1-11.png"/><Relationship Id="rId6" Type="http://schemas.openxmlformats.org/officeDocument/2006/relationships/image" Target="../media/image-3-8.png"/><Relationship Id="rId7" Type="http://schemas.openxmlformats.org/officeDocument/2006/relationships/image" Target="../media/image-3-9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7-4.jpe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1-5.png"/><Relationship Id="rId5" Type="http://schemas.openxmlformats.org/officeDocument/2006/relationships/image" Target="../media/image-8-5.jpe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2.pn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image" Target="../media/image-7-4.jpe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29-d0t70lc75iks2gau4bb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90" y="-27305"/>
            <a:ext cx="12142470" cy="679831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102" y="-107632"/>
            <a:ext cx="7448553" cy="49276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098" y="2057081"/>
            <a:ext cx="4338957" cy="483648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6273" y="1114106"/>
            <a:ext cx="4870452" cy="5994404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224" y="520700"/>
            <a:ext cx="495365" cy="203200"/>
          </a:xfrm>
          <a:prstGeom prst="rect">
            <a:avLst/>
          </a:prstGeom>
        </p:spPr>
      </p:pic>
      <p:sp>
        <p:nvSpPr>
          <p:cNvPr id="7" name="Shape 0"/>
          <p:cNvSpPr/>
          <p:nvPr/>
        </p:nvSpPr>
        <p:spPr>
          <a:xfrm>
            <a:off x="883" y="6119178"/>
            <a:ext cx="12193524" cy="774702"/>
          </a:xfrm>
          <a:prstGeom prst="rect">
            <a:avLst/>
          </a:prstGeom>
          <a:solidFill>
            <a:srgbClr val="D4FC37"/>
          </a:solidFill>
          <a:ln/>
        </p:spPr>
      </p:sp>
      <p:sp>
        <p:nvSpPr>
          <p:cNvPr id="8" name="Text 1"/>
          <p:cNvSpPr/>
          <p:nvPr/>
        </p:nvSpPr>
        <p:spPr>
          <a:xfrm>
            <a:off x="883" y="6119178"/>
            <a:ext cx="12193524" cy="7747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9" name="Image 5" descr="https://kimi-img.moonshot.cn/pub/slides/slides_tmpl/image/25-05-31-11:02:28-d0t72h475iks2gau4beg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0014" y="787108"/>
            <a:ext cx="4394674" cy="4836556"/>
          </a:xfrm>
          <a:prstGeom prst="rect">
            <a:avLst/>
          </a:prstGeom>
        </p:spPr>
      </p:pic>
      <p:pic>
        <p:nvPicPr>
          <p:cNvPr id="10" name="Image 6" descr="https://kimi-img.moonshot.cn/pub/slides/slides_tmpl/image/25-05-31-11:02:27-d0t72gs75iks2gau4be0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83880" y="1557020"/>
            <a:ext cx="3077847" cy="3077847"/>
          </a:xfrm>
          <a:prstGeom prst="rect">
            <a:avLst/>
          </a:prstGeom>
        </p:spPr>
      </p:pic>
      <p:pic>
        <p:nvPicPr>
          <p:cNvPr id="11" name="Image 7" descr="https://kimi-img.moonshot.cn/pub/slides/slides_tmpl/image/25-05-31-11:02:28-d0t72h475iks2gau4bf0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07935" y="1700530"/>
            <a:ext cx="664845" cy="664845"/>
          </a:xfrm>
          <a:prstGeom prst="rect">
            <a:avLst/>
          </a:prstGeom>
        </p:spPr>
      </p:pic>
      <p:pic>
        <p:nvPicPr>
          <p:cNvPr id="12" name="Image 8" descr="https://kimi-img.moonshot.cn/pub/slides/slides_tmpl/image/25-05-31-11:02:28-d0t72h475iks2gau4bf0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36630" y="4149090"/>
            <a:ext cx="577850" cy="577850"/>
          </a:xfrm>
          <a:prstGeom prst="rect">
            <a:avLst/>
          </a:prstGeom>
        </p:spPr>
      </p:pic>
      <p:pic>
        <p:nvPicPr>
          <p:cNvPr id="13" name="Image 9" descr="https://kimi-img.moonshot.cn/pub/slides/slides_tmpl/image/25-05-31-11:02:28-d0t72h475iks2gau4bf0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1520" y="4580890"/>
            <a:ext cx="979170" cy="979170"/>
          </a:xfrm>
          <a:prstGeom prst="rect">
            <a:avLst/>
          </a:prstGeom>
        </p:spPr>
      </p:pic>
      <p:sp>
        <p:nvSpPr>
          <p:cNvPr id="14" name="Text 2"/>
          <p:cNvSpPr/>
          <p:nvPr/>
        </p:nvSpPr>
        <p:spPr>
          <a:xfrm>
            <a:off x="667668" y="1941195"/>
            <a:ext cx="6475095" cy="190202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3000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XX牌云感变频空调说明书</a:t>
            </a:r>
            <a:endParaRPr lang="en-US" sz="1600" dirty="0"/>
          </a:p>
        </p:txBody>
      </p:sp>
      <p:pic>
        <p:nvPicPr>
          <p:cNvPr id="15" name="Image 10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76135" y="2348865"/>
            <a:ext cx="943610" cy="943610"/>
          </a:xfrm>
          <a:prstGeom prst="rect">
            <a:avLst/>
          </a:prstGeom>
        </p:spPr>
      </p:pic>
      <p:sp>
        <p:nvSpPr>
          <p:cNvPr id="16" name="Text 3"/>
          <p:cNvSpPr/>
          <p:nvPr/>
        </p:nvSpPr>
        <p:spPr>
          <a:xfrm>
            <a:off x="1090295" y="4004945"/>
            <a:ext cx="1902460" cy="2444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pPr algn="l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：Kimi</a:t>
            </a:r>
            <a:endParaRPr lang="en-US" sz="1600" dirty="0"/>
          </a:p>
        </p:txBody>
      </p:sp>
      <p:sp>
        <p:nvSpPr>
          <p:cNvPr id="17" name="Text 4"/>
          <p:cNvSpPr/>
          <p:nvPr/>
        </p:nvSpPr>
        <p:spPr>
          <a:xfrm>
            <a:off x="3185160" y="4004945"/>
            <a:ext cx="3075940" cy="2444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</a:t>
            </a:r>
            <a:pPr algn="l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：2025.01.01</a:t>
            </a:r>
            <a:endParaRPr lang="en-US" sz="1600" dirty="0"/>
          </a:p>
        </p:txBody>
      </p:sp>
      <p:sp>
        <p:nvSpPr>
          <p:cNvPr id="18" name="Shape 5"/>
          <p:cNvSpPr/>
          <p:nvPr/>
        </p:nvSpPr>
        <p:spPr>
          <a:xfrm>
            <a:off x="2848539" y="4005261"/>
            <a:ext cx="266386" cy="266386"/>
          </a:xfrm>
          <a:custGeom>
            <a:avLst/>
            <a:gdLst/>
            <a:ahLst/>
            <a:cxnLst/>
            <a:rect l="l" t="t" r="r" b="b"/>
            <a:pathLst>
              <a:path w="266386" h="266386">
                <a:moveTo>
                  <a:pt x="0" y="133193"/>
                </a:moveTo>
                <a:cubicBezTo>
                  <a:pt x="0" y="59629"/>
                  <a:pt x="59629" y="0"/>
                  <a:pt x="133193" y="0"/>
                </a:cubicBezTo>
                <a:cubicBezTo>
                  <a:pt x="177591" y="0"/>
                  <a:pt x="221988" y="0"/>
                  <a:pt x="266386" y="0"/>
                </a:cubicBezTo>
                <a:cubicBezTo>
                  <a:pt x="266386" y="44398"/>
                  <a:pt x="266386" y="88795"/>
                  <a:pt x="266386" y="133193"/>
                </a:cubicBezTo>
                <a:cubicBezTo>
                  <a:pt x="266386" y="206757"/>
                  <a:pt x="206757" y="266386"/>
                  <a:pt x="133193" y="266386"/>
                </a:cubicBezTo>
                <a:cubicBezTo>
                  <a:pt x="59629" y="266386"/>
                  <a:pt x="0" y="206757"/>
                  <a:pt x="0" y="133193"/>
                </a:cubicBezTo>
                <a:close/>
              </a:path>
            </a:pathLst>
          </a:custGeom>
          <a:gradFill rotWithShape="1" flip="none">
            <a:gsLst>
              <a:gs pos="0">
                <a:srgbClr val="FFFFFF"/>
              </a:gs>
              <a:gs pos="39000">
                <a:srgbClr val="EAF9AE"/>
              </a:gs>
              <a:gs pos="100000">
                <a:srgbClr val="D5F35D"/>
              </a:gs>
            </a:gsLst>
            <a:lin ang="5400000" scaled="1"/>
          </a:gradFill>
          <a:ln/>
        </p:spPr>
      </p:sp>
      <p:sp>
        <p:nvSpPr>
          <p:cNvPr id="19" name="Text 6"/>
          <p:cNvSpPr/>
          <p:nvPr/>
        </p:nvSpPr>
        <p:spPr>
          <a:xfrm>
            <a:off x="2848539" y="4005261"/>
            <a:ext cx="266386" cy="266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7"/>
          <p:cNvSpPr/>
          <p:nvPr/>
        </p:nvSpPr>
        <p:spPr>
          <a:xfrm>
            <a:off x="695571" y="4005261"/>
            <a:ext cx="266386" cy="266386"/>
          </a:xfrm>
          <a:custGeom>
            <a:avLst/>
            <a:gdLst/>
            <a:ahLst/>
            <a:cxnLst/>
            <a:rect l="l" t="t" r="r" b="b"/>
            <a:pathLst>
              <a:path w="266386" h="266386">
                <a:moveTo>
                  <a:pt x="0" y="133193"/>
                </a:moveTo>
                <a:cubicBezTo>
                  <a:pt x="0" y="59629"/>
                  <a:pt x="59629" y="0"/>
                  <a:pt x="133193" y="0"/>
                </a:cubicBezTo>
                <a:cubicBezTo>
                  <a:pt x="177591" y="0"/>
                  <a:pt x="221988" y="0"/>
                  <a:pt x="266386" y="0"/>
                </a:cubicBezTo>
                <a:cubicBezTo>
                  <a:pt x="266386" y="44398"/>
                  <a:pt x="266386" y="88795"/>
                  <a:pt x="266386" y="133193"/>
                </a:cubicBezTo>
                <a:cubicBezTo>
                  <a:pt x="266386" y="206757"/>
                  <a:pt x="206757" y="266386"/>
                  <a:pt x="133193" y="266386"/>
                </a:cubicBezTo>
                <a:cubicBezTo>
                  <a:pt x="59629" y="266386"/>
                  <a:pt x="0" y="206757"/>
                  <a:pt x="0" y="133193"/>
                </a:cubicBezTo>
                <a:close/>
              </a:path>
            </a:pathLst>
          </a:custGeom>
          <a:gradFill rotWithShape="1" flip="none">
            <a:gsLst>
              <a:gs pos="0">
                <a:srgbClr val="FFFFFF"/>
              </a:gs>
              <a:gs pos="39000">
                <a:srgbClr val="EAF9AE"/>
              </a:gs>
              <a:gs pos="100000">
                <a:srgbClr val="D5F35D"/>
              </a:gs>
            </a:gsLst>
            <a:lin ang="5400000" scaled="1"/>
          </a:gradFill>
          <a:ln/>
        </p:spPr>
      </p:sp>
      <p:sp>
        <p:nvSpPr>
          <p:cNvPr id="21" name="Text 8"/>
          <p:cNvSpPr/>
          <p:nvPr/>
        </p:nvSpPr>
        <p:spPr>
          <a:xfrm>
            <a:off x="695571" y="4005261"/>
            <a:ext cx="266386" cy="266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1052830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570" y="2442210"/>
            <a:ext cx="943610" cy="94361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540000">
            <a:off x="9194165" y="4510404"/>
            <a:ext cx="1068707" cy="106870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5718731" y="2457449"/>
            <a:ext cx="1156494" cy="984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9" name="Text 1"/>
          <p:cNvSpPr/>
          <p:nvPr/>
        </p:nvSpPr>
        <p:spPr>
          <a:xfrm>
            <a:off x="3820478" y="3861117"/>
            <a:ext cx="4953000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开箱&amp;配件清单</a:t>
            </a:r>
            <a:endParaRPr lang="en-US" sz="1600" dirty="0"/>
          </a:p>
        </p:txBody>
      </p:sp>
      <p:pic>
        <p:nvPicPr>
          <p:cNvPr id="10" name="Image 6" descr="https://kimi-img.moonshot.cn/pub/slides/slides_tmpl/image/25-05-31-11:02:29-d0t72hc75iks2gau4bh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9654" y="3644748"/>
            <a:ext cx="911257" cy="91125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1102" y="12700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743438" y="-306390"/>
            <a:ext cx="4338958" cy="4752344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27:53-d0t7eec75iks2gau4bq0.jpeg">    </p:cNvPr>
          <p:cNvPicPr>
            <a:picLocks noChangeAspect="1"/>
          </p:cNvPicPr>
          <p:nvPr/>
        </p:nvPicPr>
        <p:blipFill>
          <a:blip r:embed="rId4">
            <a:alphaModFix amt="60000"/>
          </a:blip>
          <a:srcRect l="8038" r="0" t="12853" b="10904"/>
          <a:stretch/>
        </p:blipFill>
        <p:spPr>
          <a:xfrm>
            <a:off x="-95887" y="-117476"/>
            <a:ext cx="5649599" cy="7026278"/>
          </a:xfrm>
          <a:prstGeom prst="rect">
            <a:avLst/>
          </a:prstGeom>
        </p:spPr>
      </p:pic>
      <p:sp>
        <p:nvSpPr>
          <p:cNvPr id="6" name="Shape 0"/>
          <p:cNvSpPr/>
          <p:nvPr/>
        </p:nvSpPr>
        <p:spPr>
          <a:xfrm>
            <a:off x="5520690" y="-51435"/>
            <a:ext cx="3383917" cy="6928485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7" name="Text 1"/>
          <p:cNvSpPr/>
          <p:nvPr/>
        </p:nvSpPr>
        <p:spPr>
          <a:xfrm>
            <a:off x="5520690" y="-51435"/>
            <a:ext cx="3383917" cy="6928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2"/>
          <p:cNvSpPr/>
          <p:nvPr/>
        </p:nvSpPr>
        <p:spPr>
          <a:xfrm rot="16200000">
            <a:off x="7122793" y="1765300"/>
            <a:ext cx="6875782" cy="3311527"/>
          </a:xfrm>
          <a:prstGeom prst="rect">
            <a:avLst/>
          </a:prstGeom>
          <a:solidFill>
            <a:srgbClr val="DCFB60"/>
          </a:solidFill>
          <a:ln/>
        </p:spPr>
      </p:sp>
      <p:sp>
        <p:nvSpPr>
          <p:cNvPr id="9" name="Text 3"/>
          <p:cNvSpPr/>
          <p:nvPr/>
        </p:nvSpPr>
        <p:spPr>
          <a:xfrm rot="16200000">
            <a:off x="7122793" y="1765300"/>
            <a:ext cx="6875782" cy="3311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0" name="Image 4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5880735" y="1276350"/>
            <a:ext cx="2748280" cy="131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3D爆炸图</a:t>
            </a: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5880734" y="3681729"/>
            <a:ext cx="2664462" cy="8703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展示主机、遥控器、电池、排水管、说明书、保修卡等配件的3D爆炸图，清晰呈现配件结构。</a:t>
            </a:r>
            <a:endParaRPr lang="en-US" sz="1600" dirty="0"/>
          </a:p>
        </p:txBody>
      </p:sp>
      <p:sp>
        <p:nvSpPr>
          <p:cNvPr id="13" name="Text 6"/>
          <p:cNvSpPr/>
          <p:nvPr/>
        </p:nvSpPr>
        <p:spPr>
          <a:xfrm>
            <a:off x="661670" y="1276350"/>
            <a:ext cx="4478655" cy="2112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3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配件展示</a:t>
            </a: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9145270" y="1276350"/>
            <a:ext cx="2748280" cy="131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清单表格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9145268" y="3681729"/>
            <a:ext cx="2664462" cy="8703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名称：主机、遥控器、电池等；数量：对应数量；图示：配件图标，方便用户核对。</a:t>
            </a:r>
            <a:endParaRPr lang="en-US" sz="1600" dirty="0"/>
          </a:p>
        </p:txBody>
      </p:sp>
      <p:pic>
        <p:nvPicPr>
          <p:cNvPr id="16" name="Image 5" descr="https://kimi-img.moonshot.cn/pub/slides/slides_tmpl/image/25-05-31-11:03:48-d0t735475iks2gau4bm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10438765" y="1809750"/>
            <a:ext cx="76202" cy="20243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1052830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570" y="2442210"/>
            <a:ext cx="943610" cy="94361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540000">
            <a:off x="9194165" y="4510404"/>
            <a:ext cx="1068707" cy="106870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5718731" y="2457449"/>
            <a:ext cx="1156494" cy="984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9" name="Text 1"/>
          <p:cNvSpPr/>
          <p:nvPr/>
        </p:nvSpPr>
        <p:spPr>
          <a:xfrm>
            <a:off x="3820478" y="3861117"/>
            <a:ext cx="4953000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安装指引</a:t>
            </a:r>
            <a:endParaRPr lang="en-US" sz="1600" dirty="0"/>
          </a:p>
        </p:txBody>
      </p:sp>
      <p:pic>
        <p:nvPicPr>
          <p:cNvPr id="10" name="Image 6" descr="https://kimi-img.moonshot.cn/pub/slides/slides_tmpl/image/25-05-31-11:02:29-d0t72hc75iks2gau4bh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9654" y="3644748"/>
            <a:ext cx="911257" cy="91125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7219" y="821351"/>
            <a:ext cx="4870454" cy="599440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563" y="2159393"/>
            <a:ext cx="4338958" cy="4752344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2132" y="13109"/>
            <a:ext cx="2901666" cy="1919603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659130" y="3448685"/>
            <a:ext cx="3490595" cy="700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四步循环箭头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668971" y="3830955"/>
            <a:ext cx="3470913" cy="580231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选位→打孔→挂板→接管，清晰展示安装流程，让用户了解安装顺序。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4408805" y="2708910"/>
            <a:ext cx="3490595" cy="700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安装Tips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4452303" y="3091814"/>
            <a:ext cx="3403600" cy="580231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内机距顶≥15cm，外机远离热源，提供安装注意事项，确保安装效果。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8157687" y="3430270"/>
            <a:ext cx="3490595" cy="700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预约安装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8201184" y="3813176"/>
            <a:ext cx="3403600" cy="580231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扫码预约官方安装，提供便捷的安装服务预约方式，方便用户操作。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718185" y="764540"/>
            <a:ext cx="8201025" cy="55245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安装步骤</a:t>
            </a:r>
            <a:endParaRPr lang="en-US" sz="1600" dirty="0"/>
          </a:p>
        </p:txBody>
      </p:sp>
      <p:pic>
        <p:nvPicPr>
          <p:cNvPr id="12" name="Image 3" descr="https://kimi-img.moonshot.cn/pub/slides/slides_tmpl/image/25-05-31-11:29:27-d0t7f5s75iks2gau4c0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450" y="2012313"/>
            <a:ext cx="11103610" cy="561342"/>
          </a:xfrm>
          <a:prstGeom prst="rect">
            <a:avLst/>
          </a:prstGeom>
        </p:spPr>
      </p:pic>
      <p:sp>
        <p:nvSpPr>
          <p:cNvPr id="13" name="Shape 7"/>
          <p:cNvSpPr/>
          <p:nvPr/>
        </p:nvSpPr>
        <p:spPr>
          <a:xfrm>
            <a:off x="2004900" y="2159361"/>
            <a:ext cx="637961" cy="637959"/>
          </a:xfrm>
          <a:prstGeom prst="ellipse">
            <a:avLst/>
          </a:prstGeom>
          <a:gradFill rotWithShape="1" flip="none">
            <a:gsLst>
              <a:gs pos="10000">
                <a:srgbClr val="DCFB60"/>
              </a:gs>
              <a:gs pos="56000">
                <a:srgbClr val="86AE16"/>
              </a:gs>
              <a:gs pos="100000">
                <a:srgbClr val="000000"/>
              </a:gs>
            </a:gsLst>
            <a:lin ang="2700000" scaled="1"/>
          </a:gradFill>
          <a:ln/>
          <a:effectLst>
            <a:outerShdw sx="100000" sy="100000" kx="0" ky="0" algn="bl" rotWithShape="0" blurRad="292100" dist="50607" dir="2700000">
              <a:srgbClr val="dcfb60">
                <a:alpha val="60000"/>
              </a:srgbClr>
            </a:outerShdw>
          </a:effectLst>
        </p:spPr>
      </p:sp>
      <p:sp>
        <p:nvSpPr>
          <p:cNvPr id="14" name="Text 8"/>
          <p:cNvSpPr/>
          <p:nvPr/>
        </p:nvSpPr>
        <p:spPr>
          <a:xfrm>
            <a:off x="2004900" y="2159361"/>
            <a:ext cx="637961" cy="6379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1991333" y="2325940"/>
            <a:ext cx="665096" cy="3079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6" name="Shape 10"/>
          <p:cNvSpPr/>
          <p:nvPr/>
        </p:nvSpPr>
        <p:spPr>
          <a:xfrm>
            <a:off x="5772776" y="1692636"/>
            <a:ext cx="637540" cy="637959"/>
          </a:xfrm>
          <a:prstGeom prst="ellipse">
            <a:avLst/>
          </a:prstGeom>
          <a:gradFill rotWithShape="1" flip="none">
            <a:gsLst>
              <a:gs pos="10000">
                <a:srgbClr val="DCFB60"/>
              </a:gs>
              <a:gs pos="56000">
                <a:srgbClr val="86AE16"/>
              </a:gs>
              <a:gs pos="100000">
                <a:srgbClr val="000000"/>
              </a:gs>
            </a:gsLst>
            <a:lin ang="2700000" scaled="1"/>
          </a:gradFill>
          <a:ln/>
          <a:effectLst>
            <a:outerShdw sx="100000" sy="100000" kx="0" ky="0" algn="bl" rotWithShape="0" blurRad="292100" dist="50607" dir="2700000">
              <a:srgbClr val="dcfb60">
                <a:alpha val="60000"/>
              </a:srgbClr>
            </a:outerShdw>
          </a:effectLst>
        </p:spPr>
      </p:sp>
      <p:sp>
        <p:nvSpPr>
          <p:cNvPr id="17" name="Text 11"/>
          <p:cNvSpPr/>
          <p:nvPr/>
        </p:nvSpPr>
        <p:spPr>
          <a:xfrm>
            <a:off x="5772776" y="1692636"/>
            <a:ext cx="637540" cy="6379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2"/>
          <p:cNvSpPr/>
          <p:nvPr/>
        </p:nvSpPr>
        <p:spPr>
          <a:xfrm>
            <a:off x="5746298" y="1859215"/>
            <a:ext cx="665096" cy="3079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Shape 13"/>
          <p:cNvSpPr/>
          <p:nvPr/>
        </p:nvSpPr>
        <p:spPr>
          <a:xfrm>
            <a:off x="9540231" y="2241911"/>
            <a:ext cx="637540" cy="637959"/>
          </a:xfrm>
          <a:prstGeom prst="ellipse">
            <a:avLst/>
          </a:prstGeom>
          <a:gradFill rotWithShape="1" flip="none">
            <a:gsLst>
              <a:gs pos="10000">
                <a:srgbClr val="DCFB60"/>
              </a:gs>
              <a:gs pos="56000">
                <a:srgbClr val="86AE16"/>
              </a:gs>
              <a:gs pos="100000">
                <a:srgbClr val="000000"/>
              </a:gs>
            </a:gsLst>
            <a:lin ang="2700000" scaled="1"/>
          </a:gradFill>
          <a:ln/>
          <a:effectLst>
            <a:outerShdw sx="100000" sy="100000" kx="0" ky="0" algn="bl" rotWithShape="0" blurRad="292100" dist="50607" dir="2700000">
              <a:srgbClr val="dcfb60">
                <a:alpha val="60000"/>
              </a:srgbClr>
            </a:outerShdw>
          </a:effectLst>
        </p:spPr>
      </p:sp>
      <p:sp>
        <p:nvSpPr>
          <p:cNvPr id="20" name="Text 14"/>
          <p:cNvSpPr/>
          <p:nvPr/>
        </p:nvSpPr>
        <p:spPr>
          <a:xfrm>
            <a:off x="9540231" y="2241911"/>
            <a:ext cx="637540" cy="6379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9526244" y="2408490"/>
            <a:ext cx="665096" cy="3079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1052830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570" y="2442210"/>
            <a:ext cx="943610" cy="94361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540000">
            <a:off x="9194165" y="4510404"/>
            <a:ext cx="1068707" cy="106870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5718731" y="2457449"/>
            <a:ext cx="1156494" cy="984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9" name="Text 1"/>
          <p:cNvSpPr/>
          <p:nvPr/>
        </p:nvSpPr>
        <p:spPr>
          <a:xfrm>
            <a:off x="3820478" y="3861117"/>
            <a:ext cx="4953000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遥控器按键说明</a:t>
            </a:r>
            <a:endParaRPr lang="en-US" sz="1600" dirty="0"/>
          </a:p>
        </p:txBody>
      </p:sp>
      <p:pic>
        <p:nvPicPr>
          <p:cNvPr id="10" name="Image 6" descr="https://kimi-img.moonshot.cn/pub/slides/slides_tmpl/image/25-05-31-11:02:29-d0t72hc75iks2gau4bh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9654" y="3644748"/>
            <a:ext cx="911257" cy="91125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8495" y="2637155"/>
            <a:ext cx="3931920" cy="228155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algn="l" indent="0" marL="0">
              <a:lnSpc>
                <a:spcPct val="13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按键功能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823460" y="2708275"/>
            <a:ext cx="1739900" cy="171704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热点标注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042150" y="2719071"/>
            <a:ext cx="4482466" cy="580231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遥控器实拍图，标注电源、模式、温度等8个按键热点，直观展示按键位置。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823460" y="4584065"/>
            <a:ext cx="1739900" cy="171704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速查表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042150" y="4594860"/>
            <a:ext cx="4482466" cy="580231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图标→中文→作用，列出按键图标、中文名称及对应功能，方便用户快速查找。</a:t>
            </a:r>
            <a:endParaRPr lang="en-US" sz="1600" dirty="0"/>
          </a:p>
        </p:txBody>
      </p:sp>
      <p:pic>
        <p:nvPicPr>
          <p:cNvPr id="7" name="Image 0" descr="https://kimi-img.moonshot.cn/pub/slides/slides_tmpl/image/25-05-31-11:27:53-d0t7eec75iks2gau4bqg.jpeg">    </p:cNvPr>
          <p:cNvPicPr>
            <a:picLocks noChangeAspect="1"/>
          </p:cNvPicPr>
          <p:nvPr/>
        </p:nvPicPr>
        <p:blipFill>
          <a:blip r:embed="rId1"/>
          <a:srcRect l="0" r="0" t="20148" b="37137"/>
          <a:stretch/>
        </p:blipFill>
        <p:spPr>
          <a:xfrm>
            <a:off x="-24130" y="-99061"/>
            <a:ext cx="12192635" cy="2232027"/>
          </a:xfrm>
          <a:prstGeom prst="rect">
            <a:avLst/>
          </a:prstGeom>
        </p:spPr>
      </p:pic>
      <p:pic>
        <p:nvPicPr>
          <p:cNvPr id="8" name="Image 1" descr="https://kimi-img.moonshot.cn/pub/slides/slides_tmpl/image/25-05-31-11:27:55-d0t7ees75iks2gau4br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00000">
            <a:off x="701675" y="4720590"/>
            <a:ext cx="1534160" cy="1534160"/>
          </a:xfrm>
          <a:prstGeom prst="rect">
            <a:avLst/>
          </a:prstGeom>
        </p:spPr>
      </p:pic>
      <p:pic>
        <p:nvPicPr>
          <p:cNvPr id="9" name="Image 2" descr="https://kimi-img.moonshot.cn/pub/slides/slides_tmpl/image/25-05-31-11:27:55-d0t7ees75iks2gau4br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00000">
            <a:off x="1675765" y="4004310"/>
            <a:ext cx="1032510" cy="103251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1052830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570" y="2442210"/>
            <a:ext cx="943610" cy="94361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540000">
            <a:off x="9194165" y="4510404"/>
            <a:ext cx="1068707" cy="106870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5718731" y="2457449"/>
            <a:ext cx="1156494" cy="984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9" name="Text 1"/>
          <p:cNvSpPr/>
          <p:nvPr/>
        </p:nvSpPr>
        <p:spPr>
          <a:xfrm>
            <a:off x="3820478" y="3861117"/>
            <a:ext cx="4953000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首次使用教程</a:t>
            </a:r>
            <a:endParaRPr lang="en-US" sz="1600" dirty="0"/>
          </a:p>
        </p:txBody>
      </p:sp>
      <p:pic>
        <p:nvPicPr>
          <p:cNvPr id="10" name="Image 6" descr="https://kimi-img.moonshot.cn/pub/slides/slides_tmpl/image/25-05-31-11:02:29-d0t72hc75iks2gau4bh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9654" y="3644748"/>
            <a:ext cx="911257" cy="91125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1102" y="12700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743438" y="-306390"/>
            <a:ext cx="4338958" cy="4752344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27:53-d0t7eec75iks2gau4bq0.jpeg">    </p:cNvPr>
          <p:cNvPicPr>
            <a:picLocks noChangeAspect="1"/>
          </p:cNvPicPr>
          <p:nvPr/>
        </p:nvPicPr>
        <p:blipFill>
          <a:blip r:embed="rId4">
            <a:alphaModFix amt="60000"/>
          </a:blip>
          <a:srcRect l="8038" r="0" t="12853" b="10904"/>
          <a:stretch/>
        </p:blipFill>
        <p:spPr>
          <a:xfrm>
            <a:off x="-95887" y="-117476"/>
            <a:ext cx="5649599" cy="7026278"/>
          </a:xfrm>
          <a:prstGeom prst="rect">
            <a:avLst/>
          </a:prstGeom>
        </p:spPr>
      </p:pic>
      <p:sp>
        <p:nvSpPr>
          <p:cNvPr id="6" name="Shape 0"/>
          <p:cNvSpPr/>
          <p:nvPr/>
        </p:nvSpPr>
        <p:spPr>
          <a:xfrm>
            <a:off x="5520690" y="-51435"/>
            <a:ext cx="3383917" cy="6928485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7" name="Text 1"/>
          <p:cNvSpPr/>
          <p:nvPr/>
        </p:nvSpPr>
        <p:spPr>
          <a:xfrm>
            <a:off x="5520690" y="-51435"/>
            <a:ext cx="3383917" cy="6928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2"/>
          <p:cNvSpPr/>
          <p:nvPr/>
        </p:nvSpPr>
        <p:spPr>
          <a:xfrm rot="16200000">
            <a:off x="7122793" y="1765300"/>
            <a:ext cx="6875782" cy="3311527"/>
          </a:xfrm>
          <a:prstGeom prst="rect">
            <a:avLst/>
          </a:prstGeom>
          <a:solidFill>
            <a:srgbClr val="DCFB60"/>
          </a:solidFill>
          <a:ln/>
        </p:spPr>
      </p:sp>
      <p:sp>
        <p:nvSpPr>
          <p:cNvPr id="9" name="Text 3"/>
          <p:cNvSpPr/>
          <p:nvPr/>
        </p:nvSpPr>
        <p:spPr>
          <a:xfrm rot="16200000">
            <a:off x="7122793" y="1765300"/>
            <a:ext cx="6875782" cy="3311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0" name="Image 4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5880735" y="1276350"/>
            <a:ext cx="2748280" cy="131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动线时间轴</a:t>
            </a: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5880734" y="3681729"/>
            <a:ext cx="2664462" cy="8703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①接通电源→②长按电源3秒→③设26℃，清晰展示首次使用步骤，让用户轻松上手。</a:t>
            </a:r>
            <a:endParaRPr lang="en-US" sz="1600" dirty="0"/>
          </a:p>
        </p:txBody>
      </p:sp>
      <p:sp>
        <p:nvSpPr>
          <p:cNvPr id="13" name="Text 6"/>
          <p:cNvSpPr/>
          <p:nvPr/>
        </p:nvSpPr>
        <p:spPr>
          <a:xfrm>
            <a:off x="661670" y="1276350"/>
            <a:ext cx="4478655" cy="2112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3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使用流程</a:t>
            </a: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9145270" y="1276350"/>
            <a:ext cx="2748280" cy="131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温馨提示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9145268" y="3681729"/>
            <a:ext cx="2664462" cy="8703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新机塑料味属正常，消除用户对新机异味的疑虑，提升使用体验。</a:t>
            </a:r>
            <a:endParaRPr lang="en-US" sz="1600" dirty="0"/>
          </a:p>
        </p:txBody>
      </p:sp>
      <p:pic>
        <p:nvPicPr>
          <p:cNvPr id="16" name="Image 5" descr="https://kimi-img.moonshot.cn/pub/slides/slides_tmpl/image/25-05-31-11:03:48-d0t735475iks2gau4bm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10438765" y="1809750"/>
            <a:ext cx="76202" cy="20243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1052830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570" y="2442210"/>
            <a:ext cx="943610" cy="94361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540000">
            <a:off x="9194165" y="4510404"/>
            <a:ext cx="1068707" cy="106870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5718731" y="2457449"/>
            <a:ext cx="1156494" cy="984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9" name="Text 1"/>
          <p:cNvSpPr/>
          <p:nvPr/>
        </p:nvSpPr>
        <p:spPr>
          <a:xfrm>
            <a:off x="3820478" y="3861117"/>
            <a:ext cx="4953000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核心功能速览</a:t>
            </a:r>
            <a:endParaRPr lang="en-US" sz="1600" dirty="0"/>
          </a:p>
        </p:txBody>
      </p:sp>
      <p:pic>
        <p:nvPicPr>
          <p:cNvPr id="10" name="Image 6" descr="https://kimi-img.moonshot.cn/pub/slides/slides_tmpl/image/25-05-31-11:02:29-d0t72hc75iks2gau4bh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9654" y="3644748"/>
            <a:ext cx="911257" cy="91125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2608" y="-5513"/>
            <a:ext cx="7448551" cy="492760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" y="908981"/>
            <a:ext cx="4870454" cy="599440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28:24-d0t7em475iks2gau4bt0.png">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01320" y="2053590"/>
            <a:ext cx="5551805" cy="1919605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690880" y="2701925"/>
            <a:ext cx="4973320" cy="1144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一键操作，自动清洁空调内部，保持空调卫生，延长使用寿命。</a:t>
            </a:r>
            <a:endParaRPr lang="en-US" sz="1600" dirty="0"/>
          </a:p>
        </p:txBody>
      </p:sp>
      <p:pic>
        <p:nvPicPr>
          <p:cNvPr id="6" name="Image 3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4563" y="2095893"/>
            <a:ext cx="4338958" cy="4752344"/>
          </a:xfrm>
          <a:prstGeom prst="rect">
            <a:avLst/>
          </a:prstGeom>
        </p:spPr>
      </p:pic>
      <p:pic>
        <p:nvPicPr>
          <p:cNvPr id="7" name="Image 4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sp>
        <p:nvSpPr>
          <p:cNvPr id="8" name="Text 1"/>
          <p:cNvSpPr/>
          <p:nvPr/>
        </p:nvSpPr>
        <p:spPr>
          <a:xfrm>
            <a:off x="654685" y="749300"/>
            <a:ext cx="7611110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功能展示</a:t>
            </a:r>
            <a:endParaRPr lang="en-US" sz="1600" dirty="0"/>
          </a:p>
        </p:txBody>
      </p:sp>
      <p:pic>
        <p:nvPicPr>
          <p:cNvPr id="9" name="Image 5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2132" y="13109"/>
            <a:ext cx="2901666" cy="1919603"/>
          </a:xfrm>
          <a:prstGeom prst="rect">
            <a:avLst/>
          </a:prstGeom>
        </p:spPr>
      </p:pic>
      <p:sp>
        <p:nvSpPr>
          <p:cNvPr id="10" name="Text 2"/>
          <p:cNvSpPr/>
          <p:nvPr/>
        </p:nvSpPr>
        <p:spPr>
          <a:xfrm>
            <a:off x="695325" y="2162810"/>
            <a:ext cx="5083810" cy="4389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一键自清洁</a:t>
            </a:r>
            <a:endParaRPr lang="en-US" sz="1600" dirty="0"/>
          </a:p>
        </p:txBody>
      </p:sp>
      <p:pic>
        <p:nvPicPr>
          <p:cNvPr id="11" name="Image 6" descr="https://kimi-img.moonshot.cn/pub/slides/slides_tmpl/image/25-05-31-11:28:24-d0t7em475iks2gau4bt0.png">    </p:cNvPr>
          <p:cNvPicPr>
            <a:picLocks noChangeAspect="1"/>
          </p:cNvPicPr>
          <p:nvPr/>
        </p:nvPicPr>
        <p:blipFill>
          <a:blip r:embed="rId7">
            <a:alphaModFix amt="60000"/>
          </a:blip>
          <a:stretch>
            <a:fillRect/>
          </a:stretch>
        </p:blipFill>
        <p:spPr>
          <a:xfrm>
            <a:off x="6148070" y="2053590"/>
            <a:ext cx="5551805" cy="1919605"/>
          </a:xfrm>
          <a:prstGeom prst="rect">
            <a:avLst/>
          </a:prstGeom>
        </p:spPr>
      </p:pic>
      <p:pic>
        <p:nvPicPr>
          <p:cNvPr id="12" name="Image 7" descr="https://kimi-img.moonshot.cn/pub/slides/slides_tmpl/image/25-05-31-11:28:24-d0t7em475iks2gau4bt0.png">    </p:cNvPr>
          <p:cNvPicPr>
            <a:picLocks noChangeAspect="1"/>
          </p:cNvPicPr>
          <p:nvPr/>
        </p:nvPicPr>
        <p:blipFill>
          <a:blip r:embed="rId8">
            <a:alphaModFix amt="60000"/>
          </a:blip>
          <a:stretch>
            <a:fillRect/>
          </a:stretch>
        </p:blipFill>
        <p:spPr>
          <a:xfrm>
            <a:off x="6170295" y="4232275"/>
            <a:ext cx="5551805" cy="1919605"/>
          </a:xfrm>
          <a:prstGeom prst="rect">
            <a:avLst/>
          </a:prstGeom>
        </p:spPr>
      </p:pic>
      <p:pic>
        <p:nvPicPr>
          <p:cNvPr id="13" name="Image 8" descr="https://kimi-img.moonshot.cn/pub/slides/slides_tmpl/image/25-05-31-11:28:24-d0t7em475iks2gau4bt0.png">    </p:cNvPr>
          <p:cNvPicPr>
            <a:picLocks noChangeAspect="1"/>
          </p:cNvPicPr>
          <p:nvPr/>
        </p:nvPicPr>
        <p:blipFill>
          <a:blip r:embed="rId9">
            <a:alphaModFix amt="60000"/>
          </a:blip>
          <a:stretch>
            <a:fillRect/>
          </a:stretch>
        </p:blipFill>
        <p:spPr>
          <a:xfrm>
            <a:off x="401320" y="4232275"/>
            <a:ext cx="5551805" cy="1919605"/>
          </a:xfrm>
          <a:prstGeom prst="rect">
            <a:avLst/>
          </a:prstGeom>
        </p:spPr>
      </p:pic>
      <p:pic>
        <p:nvPicPr>
          <p:cNvPr id="14" name="Image 9" descr="https://kimi-img.moonshot.cn/pub/slides/slides_tmpl/image/25-05-31-11:02:28-d0t72h475iks2gau4bf0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28397" y="835613"/>
            <a:ext cx="911259" cy="911144"/>
          </a:xfrm>
          <a:prstGeom prst="rect">
            <a:avLst/>
          </a:prstGeom>
        </p:spPr>
      </p:pic>
      <p:pic>
        <p:nvPicPr>
          <p:cNvPr id="15" name="Image 10" descr="https://kimi-img.moonshot.cn/pub/slides/slides_tmpl/image/25-05-31-11:29:56-d0t7fd475iks2gau4c1g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276445" y="1636266"/>
            <a:ext cx="349839" cy="349795"/>
          </a:xfrm>
          <a:prstGeom prst="rect">
            <a:avLst/>
          </a:prstGeom>
        </p:spPr>
      </p:pic>
      <p:sp>
        <p:nvSpPr>
          <p:cNvPr id="16" name="Text 3"/>
          <p:cNvSpPr/>
          <p:nvPr/>
        </p:nvSpPr>
        <p:spPr>
          <a:xfrm>
            <a:off x="695325" y="4905375"/>
            <a:ext cx="4973320" cy="1144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独立除湿功能，可单独调节室内湿度，满足不同环境需求。</a:t>
            </a:r>
            <a:endParaRPr lang="en-US" sz="1600" dirty="0"/>
          </a:p>
        </p:txBody>
      </p:sp>
      <p:sp>
        <p:nvSpPr>
          <p:cNvPr id="17" name="Text 4"/>
          <p:cNvSpPr/>
          <p:nvPr/>
        </p:nvSpPr>
        <p:spPr>
          <a:xfrm>
            <a:off x="699770" y="4366260"/>
            <a:ext cx="5083810" cy="4389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独立除湿</a:t>
            </a:r>
            <a:endParaRPr lang="en-US" sz="1600" dirty="0"/>
          </a:p>
        </p:txBody>
      </p:sp>
      <p:sp>
        <p:nvSpPr>
          <p:cNvPr id="18" name="Text 5"/>
          <p:cNvSpPr/>
          <p:nvPr/>
        </p:nvSpPr>
        <p:spPr>
          <a:xfrm>
            <a:off x="6436995" y="2701925"/>
            <a:ext cx="4973320" cy="1144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根据人体睡眠规律，自动调节温度，提供舒适的睡眠环境。</a:t>
            </a:r>
            <a:endParaRPr lang="en-US" sz="1600" dirty="0"/>
          </a:p>
        </p:txBody>
      </p:sp>
      <p:sp>
        <p:nvSpPr>
          <p:cNvPr id="19" name="Text 6"/>
          <p:cNvSpPr/>
          <p:nvPr/>
        </p:nvSpPr>
        <p:spPr>
          <a:xfrm>
            <a:off x="6436995" y="2163445"/>
            <a:ext cx="5083810" cy="4389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睡眠曲线</a:t>
            </a:r>
            <a:endParaRPr lang="en-US" sz="1600" dirty="0"/>
          </a:p>
        </p:txBody>
      </p:sp>
      <p:sp>
        <p:nvSpPr>
          <p:cNvPr id="20" name="Text 7"/>
          <p:cNvSpPr/>
          <p:nvPr/>
        </p:nvSpPr>
        <p:spPr>
          <a:xfrm>
            <a:off x="6459855" y="4905375"/>
            <a:ext cx="4973320" cy="1144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通过手机App远程控制空调，随时随地调节空调状态。</a:t>
            </a:r>
            <a:endParaRPr lang="en-US" sz="1600" dirty="0"/>
          </a:p>
        </p:txBody>
      </p:sp>
      <p:sp>
        <p:nvSpPr>
          <p:cNvPr id="21" name="Text 8"/>
          <p:cNvSpPr/>
          <p:nvPr/>
        </p:nvSpPr>
        <p:spPr>
          <a:xfrm>
            <a:off x="6450330" y="4366895"/>
            <a:ext cx="5083810" cy="4389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远程App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11" y="1124901"/>
            <a:ext cx="4870453" cy="5994404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372110" y="476250"/>
            <a:ext cx="259651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976630" y="4149090"/>
            <a:ext cx="1619250" cy="1501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产品亮点</a:t>
            </a:r>
            <a:endParaRPr lang="en-US" sz="1600" dirty="0"/>
          </a:p>
        </p:txBody>
      </p:sp>
      <p:pic>
        <p:nvPicPr>
          <p:cNvPr id="6" name="Image 2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sp>
        <p:nvSpPr>
          <p:cNvPr id="7" name="Shape 2"/>
          <p:cNvSpPr/>
          <p:nvPr/>
        </p:nvSpPr>
        <p:spPr>
          <a:xfrm>
            <a:off x="8008620" y="3357245"/>
            <a:ext cx="1749425" cy="457835"/>
          </a:xfrm>
          <a:custGeom>
            <a:avLst/>
            <a:gdLst/>
            <a:ahLst/>
            <a:cxnLst/>
            <a:rect l="l" t="t" r="r" b="b"/>
            <a:pathLst>
              <a:path w="1749425" h="457835">
                <a:moveTo>
                  <a:pt x="1545500" y="5652"/>
                </a:moveTo>
                <a:lnTo>
                  <a:pt x="5645" y="5652"/>
                </a:lnTo>
                <a:cubicBezTo>
                  <a:pt x="61877" y="62099"/>
                  <a:pt x="97182" y="142588"/>
                  <a:pt x="97182" y="231743"/>
                </a:cubicBezTo>
                <a:cubicBezTo>
                  <a:pt x="97182" y="320899"/>
                  <a:pt x="61877" y="401388"/>
                  <a:pt x="5645" y="457835"/>
                </a:cubicBezTo>
                <a:lnTo>
                  <a:pt x="1545575" y="457835"/>
                </a:lnTo>
                <a:cubicBezTo>
                  <a:pt x="1658190" y="457835"/>
                  <a:pt x="1749425" y="356621"/>
                  <a:pt x="1749425" y="231743"/>
                </a:cubicBezTo>
                <a:cubicBezTo>
                  <a:pt x="1749425" y="106866"/>
                  <a:pt x="1658115" y="5652"/>
                  <a:pt x="1545500" y="5652"/>
                </a:cubicBezTo>
                <a:close/>
              </a:path>
            </a:pathLst>
          </a:custGeom>
          <a:solidFill>
            <a:srgbClr val="D4FC37"/>
          </a:solidFill>
          <a:ln/>
        </p:spPr>
      </p:sp>
      <p:sp>
        <p:nvSpPr>
          <p:cNvPr id="8" name="Text 3"/>
          <p:cNvSpPr/>
          <p:nvPr/>
        </p:nvSpPr>
        <p:spPr>
          <a:xfrm>
            <a:off x="8008620" y="3357245"/>
            <a:ext cx="1749425" cy="4578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4"/>
          <p:cNvSpPr/>
          <p:nvPr/>
        </p:nvSpPr>
        <p:spPr>
          <a:xfrm>
            <a:off x="6290945" y="3357245"/>
            <a:ext cx="1749425" cy="457835"/>
          </a:xfrm>
          <a:custGeom>
            <a:avLst/>
            <a:gdLst/>
            <a:ahLst/>
            <a:cxnLst/>
            <a:rect l="l" t="t" r="r" b="b"/>
            <a:pathLst>
              <a:path w="1749425" h="457835">
                <a:moveTo>
                  <a:pt x="1545576" y="5652"/>
                </a:moveTo>
                <a:lnTo>
                  <a:pt x="5645" y="5652"/>
                </a:lnTo>
                <a:cubicBezTo>
                  <a:pt x="61877" y="62099"/>
                  <a:pt x="97182" y="142588"/>
                  <a:pt x="97182" y="231743"/>
                </a:cubicBezTo>
                <a:cubicBezTo>
                  <a:pt x="97182" y="320899"/>
                  <a:pt x="61877" y="401388"/>
                  <a:pt x="5645" y="457835"/>
                </a:cubicBezTo>
                <a:lnTo>
                  <a:pt x="1545576" y="457835"/>
                </a:lnTo>
                <a:cubicBezTo>
                  <a:pt x="1658190" y="457835"/>
                  <a:pt x="1749425" y="356621"/>
                  <a:pt x="1749425" y="231743"/>
                </a:cubicBezTo>
                <a:cubicBezTo>
                  <a:pt x="1749425" y="106866"/>
                  <a:pt x="1658114" y="5652"/>
                  <a:pt x="1545576" y="5652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9050">
            <a:solidFill>
              <a:srgbClr val="D4FC37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6290945" y="3357245"/>
            <a:ext cx="1749425" cy="4578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6"/>
          <p:cNvSpPr/>
          <p:nvPr/>
        </p:nvSpPr>
        <p:spPr>
          <a:xfrm>
            <a:off x="4573270" y="3357245"/>
            <a:ext cx="1749425" cy="457835"/>
          </a:xfrm>
          <a:custGeom>
            <a:avLst/>
            <a:gdLst/>
            <a:ahLst/>
            <a:cxnLst/>
            <a:rect l="l" t="t" r="r" b="b"/>
            <a:pathLst>
              <a:path w="1749425" h="457835">
                <a:moveTo>
                  <a:pt x="1545575" y="5652"/>
                </a:moveTo>
                <a:lnTo>
                  <a:pt x="5645" y="5652"/>
                </a:lnTo>
                <a:cubicBezTo>
                  <a:pt x="61877" y="62099"/>
                  <a:pt x="97182" y="142588"/>
                  <a:pt x="97182" y="231743"/>
                </a:cubicBezTo>
                <a:cubicBezTo>
                  <a:pt x="97182" y="320899"/>
                  <a:pt x="61877" y="401388"/>
                  <a:pt x="5645" y="457835"/>
                </a:cubicBezTo>
                <a:lnTo>
                  <a:pt x="1545575" y="457835"/>
                </a:lnTo>
                <a:cubicBezTo>
                  <a:pt x="1658190" y="457835"/>
                  <a:pt x="1749425" y="356621"/>
                  <a:pt x="1749425" y="231743"/>
                </a:cubicBezTo>
                <a:cubicBezTo>
                  <a:pt x="1749425" y="106866"/>
                  <a:pt x="1658190" y="5652"/>
                  <a:pt x="1545575" y="5652"/>
                </a:cubicBezTo>
                <a:close/>
              </a:path>
            </a:pathLst>
          </a:custGeom>
          <a:solidFill>
            <a:srgbClr val="D4FC37"/>
          </a:solidFill>
          <a:ln/>
        </p:spPr>
      </p:sp>
      <p:sp>
        <p:nvSpPr>
          <p:cNvPr id="12" name="Text 7"/>
          <p:cNvSpPr/>
          <p:nvPr/>
        </p:nvSpPr>
        <p:spPr>
          <a:xfrm>
            <a:off x="4573270" y="3357245"/>
            <a:ext cx="1749425" cy="4578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8"/>
          <p:cNvSpPr/>
          <p:nvPr/>
        </p:nvSpPr>
        <p:spPr>
          <a:xfrm>
            <a:off x="2855595" y="3357245"/>
            <a:ext cx="1749425" cy="457835"/>
          </a:xfrm>
          <a:custGeom>
            <a:avLst/>
            <a:gdLst/>
            <a:ahLst/>
            <a:cxnLst/>
            <a:rect l="l" t="t" r="r" b="b"/>
            <a:pathLst>
              <a:path w="1749425" h="457835">
                <a:moveTo>
                  <a:pt x="1545576" y="5652"/>
                </a:moveTo>
                <a:lnTo>
                  <a:pt x="5645" y="5652"/>
                </a:lnTo>
                <a:cubicBezTo>
                  <a:pt x="61878" y="62099"/>
                  <a:pt x="97182" y="142588"/>
                  <a:pt x="97182" y="231743"/>
                </a:cubicBezTo>
                <a:cubicBezTo>
                  <a:pt x="97182" y="320899"/>
                  <a:pt x="61878" y="401388"/>
                  <a:pt x="5645" y="457835"/>
                </a:cubicBezTo>
                <a:lnTo>
                  <a:pt x="1545576" y="457835"/>
                </a:lnTo>
                <a:cubicBezTo>
                  <a:pt x="1658190" y="457835"/>
                  <a:pt x="1749425" y="356621"/>
                  <a:pt x="1749425" y="231743"/>
                </a:cubicBezTo>
                <a:cubicBezTo>
                  <a:pt x="1749425" y="106866"/>
                  <a:pt x="1658190" y="5652"/>
                  <a:pt x="1545576" y="5652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9050">
            <a:solidFill>
              <a:srgbClr val="D4FC37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2855595" y="3357245"/>
            <a:ext cx="1749425" cy="4578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0"/>
          <p:cNvSpPr/>
          <p:nvPr/>
        </p:nvSpPr>
        <p:spPr>
          <a:xfrm>
            <a:off x="695325" y="3357245"/>
            <a:ext cx="2192020" cy="457835"/>
          </a:xfrm>
          <a:custGeom>
            <a:avLst/>
            <a:gdLst/>
            <a:ahLst/>
            <a:cxnLst/>
            <a:rect l="l" t="t" r="r" b="b"/>
            <a:pathLst>
              <a:path w="2192020" h="457835">
                <a:moveTo>
                  <a:pt x="1988697" y="5652"/>
                </a:moveTo>
                <a:lnTo>
                  <a:pt x="208954" y="5652"/>
                </a:lnTo>
                <a:cubicBezTo>
                  <a:pt x="96706" y="5652"/>
                  <a:pt x="5631" y="106866"/>
                  <a:pt x="5631" y="231743"/>
                </a:cubicBezTo>
                <a:cubicBezTo>
                  <a:pt x="5631" y="356621"/>
                  <a:pt x="96706" y="457835"/>
                  <a:pt x="208954" y="457835"/>
                </a:cubicBezTo>
                <a:lnTo>
                  <a:pt x="1988697" y="457835"/>
                </a:lnTo>
                <a:cubicBezTo>
                  <a:pt x="2101020" y="457835"/>
                  <a:pt x="2192020" y="356621"/>
                  <a:pt x="2192020" y="231743"/>
                </a:cubicBezTo>
                <a:cubicBezTo>
                  <a:pt x="2192094" y="106866"/>
                  <a:pt x="2101020" y="5652"/>
                  <a:pt x="1988697" y="5652"/>
                </a:cubicBezTo>
                <a:close/>
              </a:path>
            </a:pathLst>
          </a:custGeom>
          <a:solidFill>
            <a:srgbClr val="D4FC37"/>
          </a:solidFill>
          <a:ln/>
        </p:spPr>
      </p:sp>
      <p:sp>
        <p:nvSpPr>
          <p:cNvPr id="16" name="Text 11"/>
          <p:cNvSpPr/>
          <p:nvPr/>
        </p:nvSpPr>
        <p:spPr>
          <a:xfrm>
            <a:off x="695325" y="3357245"/>
            <a:ext cx="2192020" cy="4578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9726295" y="3357245"/>
            <a:ext cx="1781810" cy="457835"/>
          </a:xfrm>
          <a:custGeom>
            <a:avLst/>
            <a:gdLst/>
            <a:ahLst/>
            <a:cxnLst/>
            <a:rect l="l" t="t" r="r" b="b"/>
            <a:pathLst>
              <a:path w="1781810" h="457835">
                <a:moveTo>
                  <a:pt x="1574110" y="5652"/>
                </a:moveTo>
                <a:lnTo>
                  <a:pt x="5750" y="5652"/>
                </a:lnTo>
                <a:cubicBezTo>
                  <a:pt x="63022" y="62099"/>
                  <a:pt x="98981" y="142588"/>
                  <a:pt x="98981" y="231743"/>
                </a:cubicBezTo>
                <a:cubicBezTo>
                  <a:pt x="98981" y="320899"/>
                  <a:pt x="63022" y="401388"/>
                  <a:pt x="5750" y="457835"/>
                </a:cubicBezTo>
                <a:lnTo>
                  <a:pt x="1574187" y="457835"/>
                </a:lnTo>
                <a:cubicBezTo>
                  <a:pt x="1688886" y="457835"/>
                  <a:pt x="1781810" y="356621"/>
                  <a:pt x="1781810" y="231743"/>
                </a:cubicBezTo>
                <a:cubicBezTo>
                  <a:pt x="1781810" y="106866"/>
                  <a:pt x="1688809" y="5652"/>
                  <a:pt x="1574110" y="5652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9050">
            <a:solidFill>
              <a:srgbClr val="D4FC37"/>
            </a:solidFill>
            <a:prstDash val="solid"/>
          </a:ln>
        </p:spPr>
      </p:sp>
      <p:sp>
        <p:nvSpPr>
          <p:cNvPr id="18" name="Text 13"/>
          <p:cNvSpPr/>
          <p:nvPr/>
        </p:nvSpPr>
        <p:spPr>
          <a:xfrm>
            <a:off x="9726295" y="3357245"/>
            <a:ext cx="1781810" cy="4578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2914650" y="2530475"/>
            <a:ext cx="1619250" cy="1501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封面</a:t>
            </a:r>
            <a:endParaRPr lang="en-US" sz="1600" dirty="0"/>
          </a:p>
        </p:txBody>
      </p:sp>
      <p:sp>
        <p:nvSpPr>
          <p:cNvPr id="20" name="Text 15"/>
          <p:cNvSpPr/>
          <p:nvPr/>
        </p:nvSpPr>
        <p:spPr>
          <a:xfrm>
            <a:off x="4643755" y="4149090"/>
            <a:ext cx="1619250" cy="1501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安装指引</a:t>
            </a:r>
            <a:endParaRPr lang="en-US" sz="1600" dirty="0"/>
          </a:p>
        </p:txBody>
      </p:sp>
      <p:sp>
        <p:nvSpPr>
          <p:cNvPr id="21" name="Text 16"/>
          <p:cNvSpPr/>
          <p:nvPr/>
        </p:nvSpPr>
        <p:spPr>
          <a:xfrm>
            <a:off x="6348730" y="2530475"/>
            <a:ext cx="1619250" cy="1501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开箱&amp;配件清单</a:t>
            </a:r>
            <a:endParaRPr lang="en-US" sz="1600" dirty="0"/>
          </a:p>
        </p:txBody>
      </p:sp>
      <p:sp>
        <p:nvSpPr>
          <p:cNvPr id="22" name="Text 17"/>
          <p:cNvSpPr/>
          <p:nvPr/>
        </p:nvSpPr>
        <p:spPr>
          <a:xfrm>
            <a:off x="8065770" y="4149090"/>
            <a:ext cx="1619250" cy="1501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首次使用教程</a:t>
            </a:r>
            <a:endParaRPr lang="en-US" sz="1600" dirty="0"/>
          </a:p>
        </p:txBody>
      </p:sp>
      <p:sp>
        <p:nvSpPr>
          <p:cNvPr id="23" name="Text 18"/>
          <p:cNvSpPr/>
          <p:nvPr/>
        </p:nvSpPr>
        <p:spPr>
          <a:xfrm>
            <a:off x="9799320" y="2530475"/>
            <a:ext cx="1619250" cy="1501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遥控器按键说明</a:t>
            </a:r>
            <a:endParaRPr 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1052830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570" y="2442210"/>
            <a:ext cx="943610" cy="94361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540000">
            <a:off x="9194165" y="4510404"/>
            <a:ext cx="1068707" cy="106870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5718731" y="2457449"/>
            <a:ext cx="1156494" cy="984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9" name="Text 1"/>
          <p:cNvSpPr/>
          <p:nvPr/>
        </p:nvSpPr>
        <p:spPr>
          <a:xfrm>
            <a:off x="3820478" y="3861117"/>
            <a:ext cx="4953000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故障自查表</a:t>
            </a:r>
            <a:endParaRPr lang="en-US" sz="1600" dirty="0"/>
          </a:p>
        </p:txBody>
      </p:sp>
      <p:pic>
        <p:nvPicPr>
          <p:cNvPr id="10" name="Image 6" descr="https://kimi-img.moonshot.cn/pub/slides/slides_tmpl/image/25-05-31-11:02:29-d0t72hc75iks2gau4bh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9654" y="3644748"/>
            <a:ext cx="911257" cy="91125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102" y="8571"/>
            <a:ext cx="7448553" cy="4927603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7-d0t72gs75iks2gau4be0.png">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5080882" y="3500437"/>
            <a:ext cx="2032002" cy="2032003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27:49-d0t7edc75iks2gau4bp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889" y="2746387"/>
            <a:ext cx="11005151" cy="3279774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" y="894713"/>
            <a:ext cx="4870452" cy="599440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95375" y="3884295"/>
            <a:ext cx="4557395" cy="1884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现象：不制冷、异响、E4等；解决方法：对应解决措施，帮助用户快速排查故障。</a:t>
            </a:r>
            <a:endParaRPr lang="en-US" sz="1600" dirty="0"/>
          </a:p>
        </p:txBody>
      </p:sp>
      <p:sp>
        <p:nvSpPr>
          <p:cNvPr id="9" name="Text 1"/>
          <p:cNvSpPr/>
          <p:nvPr/>
        </p:nvSpPr>
        <p:spPr>
          <a:xfrm>
            <a:off x="6749415" y="3884295"/>
            <a:ext cx="4557395" cy="198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24h服务热线400-123-4567，提供专业售后支持，解决用户问题。</a:t>
            </a:r>
            <a:endParaRPr lang="en-US" sz="1600" dirty="0"/>
          </a:p>
        </p:txBody>
      </p:sp>
      <p:sp>
        <p:nvSpPr>
          <p:cNvPr id="10" name="Text 2"/>
          <p:cNvSpPr/>
          <p:nvPr/>
        </p:nvSpPr>
        <p:spPr>
          <a:xfrm>
            <a:off x="7380061" y="3441065"/>
            <a:ext cx="3296285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D4FC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服务热线</a:t>
            </a:r>
            <a:endParaRPr lang="en-US" sz="1600" dirty="0"/>
          </a:p>
        </p:txBody>
      </p:sp>
      <p:pic>
        <p:nvPicPr>
          <p:cNvPr id="11" name="Image 6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">
            <a:off x="8416290" y="2149475"/>
            <a:ext cx="1223010" cy="1223010"/>
          </a:xfrm>
          <a:prstGeom prst="rect">
            <a:avLst/>
          </a:prstGeom>
        </p:spPr>
      </p:pic>
      <p:pic>
        <p:nvPicPr>
          <p:cNvPr id="12" name="Image 7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040000">
            <a:off x="2895600" y="2219325"/>
            <a:ext cx="1096010" cy="1096010"/>
          </a:xfrm>
          <a:prstGeom prst="rect">
            <a:avLst/>
          </a:prstGeom>
        </p:spPr>
      </p:pic>
      <p:sp>
        <p:nvSpPr>
          <p:cNvPr id="13" name="Text 3"/>
          <p:cNvSpPr/>
          <p:nvPr/>
        </p:nvSpPr>
        <p:spPr>
          <a:xfrm>
            <a:off x="1725702" y="3441065"/>
            <a:ext cx="3296285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D4FC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现象与解决方法</a:t>
            </a:r>
            <a:endParaRPr lang="en-US" sz="1600" dirty="0"/>
          </a:p>
        </p:txBody>
      </p:sp>
      <p:sp>
        <p:nvSpPr>
          <p:cNvPr id="14" name="Text 4"/>
          <p:cNvSpPr/>
          <p:nvPr/>
        </p:nvSpPr>
        <p:spPr>
          <a:xfrm>
            <a:off x="3411220" y="841375"/>
            <a:ext cx="5908040" cy="1515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常见故障</a:t>
            </a:r>
            <a:endParaRPr lang="en-US" sz="1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1052830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570" y="2442210"/>
            <a:ext cx="943610" cy="94361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540000">
            <a:off x="9194165" y="4510404"/>
            <a:ext cx="1068707" cy="106870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5718731" y="2457449"/>
            <a:ext cx="1156494" cy="984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09</a:t>
            </a:r>
            <a:endParaRPr lang="en-US" sz="1600" dirty="0"/>
          </a:p>
        </p:txBody>
      </p:sp>
      <p:sp>
        <p:nvSpPr>
          <p:cNvPr id="9" name="Text 1"/>
          <p:cNvSpPr/>
          <p:nvPr/>
        </p:nvSpPr>
        <p:spPr>
          <a:xfrm>
            <a:off x="3820478" y="3861117"/>
            <a:ext cx="4953000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保养与节能</a:t>
            </a:r>
            <a:endParaRPr lang="en-US" sz="1600" dirty="0"/>
          </a:p>
        </p:txBody>
      </p:sp>
      <p:pic>
        <p:nvPicPr>
          <p:cNvPr id="10" name="Image 6" descr="https://kimi-img.moonshot.cn/pub/slides/slides_tmpl/image/25-05-31-11:02:29-d0t72hc75iks2gau4bh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9654" y="3644748"/>
            <a:ext cx="911257" cy="91125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894713"/>
            <a:ext cx="4870452" cy="599440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590550" y="728980"/>
            <a:ext cx="8781415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保养清单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802005" y="1878330"/>
            <a:ext cx="4627245" cy="1121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月度保养</a:t>
            </a:r>
            <a:endParaRPr lang="en-US" sz="1600" dirty="0"/>
          </a:p>
        </p:txBody>
      </p:sp>
      <p:pic>
        <p:nvPicPr>
          <p:cNvPr id="7" name="Image 3" descr="https://kimi-img.moonshot.cn/pub/slides/slides_tmpl/image/25-05-31-11:03:48-d0t735475iks2gau4bm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729" y="1750927"/>
            <a:ext cx="33874" cy="2188635"/>
          </a:xfrm>
          <a:prstGeom prst="rect">
            <a:avLst/>
          </a:prstGeom>
        </p:spPr>
      </p:pic>
      <p:pic>
        <p:nvPicPr>
          <p:cNvPr id="8" name="Image 4" descr="https://kimi-img.moonshot.cn/pub/slides/slides_tmpl/image/25-05-31-11:03:48-d0t735475iks2gau4bm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729" y="4268518"/>
            <a:ext cx="33874" cy="2188635"/>
          </a:xfrm>
          <a:prstGeom prst="rect">
            <a:avLst/>
          </a:prstGeom>
        </p:spPr>
      </p:pic>
      <p:sp>
        <p:nvSpPr>
          <p:cNvPr id="9" name="Text 2"/>
          <p:cNvSpPr/>
          <p:nvPr/>
        </p:nvSpPr>
        <p:spPr>
          <a:xfrm>
            <a:off x="802005" y="2432050"/>
            <a:ext cx="4294505" cy="1594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提供月度保养清单，打钩式展示保养项目，方便用户定期维护。</a:t>
            </a:r>
            <a:endParaRPr lang="en-US" sz="1600" dirty="0"/>
          </a:p>
        </p:txBody>
      </p:sp>
      <p:sp>
        <p:nvSpPr>
          <p:cNvPr id="10" name="Text 3"/>
          <p:cNvSpPr/>
          <p:nvPr/>
        </p:nvSpPr>
        <p:spPr>
          <a:xfrm>
            <a:off x="802005" y="4337050"/>
            <a:ext cx="4627245" cy="1121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节能小贴士</a:t>
            </a:r>
            <a:endParaRPr lang="en-US" sz="1600" dirty="0"/>
          </a:p>
        </p:txBody>
      </p:sp>
      <p:sp>
        <p:nvSpPr>
          <p:cNvPr id="11" name="Text 4"/>
          <p:cNvSpPr/>
          <p:nvPr/>
        </p:nvSpPr>
        <p:spPr>
          <a:xfrm>
            <a:off x="802005" y="4961255"/>
            <a:ext cx="4223385" cy="1594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设定26℃、配合风扇等节能小贴士，帮助用户降低能耗，节省电费。</a:t>
            </a:r>
            <a:endParaRPr lang="en-US" sz="1600" dirty="0"/>
          </a:p>
        </p:txBody>
      </p:sp>
      <p:pic>
        <p:nvPicPr>
          <p:cNvPr id="12" name="Image 5" descr="https://kimi-img.moonshot.cn/pub/slides/slides_tmpl/image/25-05-31-11:27:26-d0t7e7k75iks2gau4bo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6420" y="1878328"/>
            <a:ext cx="5855335" cy="457898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1052830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570" y="2442210"/>
            <a:ext cx="943610" cy="94361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540000">
            <a:off x="9194165" y="4510404"/>
            <a:ext cx="1068707" cy="106870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5718731" y="2457449"/>
            <a:ext cx="1156494" cy="984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endParaRPr lang="en-US" sz="1600" dirty="0"/>
          </a:p>
        </p:txBody>
      </p:sp>
      <p:sp>
        <p:nvSpPr>
          <p:cNvPr id="9" name="Text 1"/>
          <p:cNvSpPr/>
          <p:nvPr/>
        </p:nvSpPr>
        <p:spPr>
          <a:xfrm>
            <a:off x="3820478" y="3861117"/>
            <a:ext cx="4953000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保修&amp;环保回收</a:t>
            </a:r>
            <a:endParaRPr lang="en-US" sz="1600" dirty="0"/>
          </a:p>
        </p:txBody>
      </p:sp>
      <p:pic>
        <p:nvPicPr>
          <p:cNvPr id="10" name="Image 6" descr="https://kimi-img.moonshot.cn/pub/slides/slides_tmpl/image/25-05-31-11:02:29-d0t72hc75iks2gau4bh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9654" y="3644748"/>
            <a:ext cx="911257" cy="91125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2" y="1909191"/>
            <a:ext cx="4073527" cy="4952051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495" y="2140265"/>
            <a:ext cx="4338957" cy="4752344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 rot="16200000">
            <a:off x="6972934" y="425448"/>
            <a:ext cx="1484633" cy="10367648"/>
          </a:xfrm>
          <a:custGeom>
            <a:avLst/>
            <a:gdLst/>
            <a:ahLst/>
            <a:cxnLst/>
            <a:rect l="l" t="t" r="r" b="b"/>
            <a:pathLst>
              <a:path w="1484633" h="10367648">
                <a:moveTo>
                  <a:pt x="742316" y="0"/>
                </a:moveTo>
                <a:cubicBezTo>
                  <a:pt x="1152309" y="0"/>
                  <a:pt x="1484633" y="332149"/>
                  <a:pt x="1484633" y="742535"/>
                </a:cubicBezTo>
                <a:lnTo>
                  <a:pt x="1484633" y="10367648"/>
                </a:lnTo>
                <a:lnTo>
                  <a:pt x="0" y="10367648"/>
                </a:lnTo>
                <a:lnTo>
                  <a:pt x="0" y="742535"/>
                </a:lnTo>
                <a:cubicBezTo>
                  <a:pt x="0" y="332149"/>
                  <a:pt x="332324" y="0"/>
                  <a:pt x="742316" y="0"/>
                </a:cubicBezTo>
                <a:close/>
              </a:path>
            </a:pathLst>
          </a:custGeom>
          <a:gradFill rotWithShape="1" flip="none">
            <a:gsLst>
              <a:gs pos="0">
                <a:srgbClr val="E7FC8E">
                  <a:alpha val="41000"/>
                </a:srgbClr>
              </a:gs>
              <a:gs pos="28000">
                <a:srgbClr val="CAE562">
                  <a:alpha val="25000"/>
                </a:srgbClr>
              </a:gs>
              <a:gs pos="100000">
                <a:srgbClr val="232322">
                  <a:alpha val="0"/>
                </a:srgbClr>
              </a:gs>
            </a:gsLst>
            <a:path path="circle">
              <a:fillToRect t="37721.00000000001" r="-19636" b="62278" l="119636.00000000001"/>
            </a:path>
          </a:gradFill>
          <a:ln/>
        </p:spPr>
      </p:sp>
      <p:sp>
        <p:nvSpPr>
          <p:cNvPr id="5" name="Text 1"/>
          <p:cNvSpPr/>
          <p:nvPr/>
        </p:nvSpPr>
        <p:spPr>
          <a:xfrm rot="16200000">
            <a:off x="6972934" y="425448"/>
            <a:ext cx="1484633" cy="103676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2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088" y="-27307"/>
            <a:ext cx="7448551" cy="4927603"/>
          </a:xfrm>
          <a:prstGeom prst="rect">
            <a:avLst/>
          </a:prstGeom>
        </p:spPr>
      </p:pic>
      <p:sp>
        <p:nvSpPr>
          <p:cNvPr id="7" name="Shape 2"/>
          <p:cNvSpPr/>
          <p:nvPr/>
        </p:nvSpPr>
        <p:spPr>
          <a:xfrm rot="16200000">
            <a:off x="4705348" y="-3001647"/>
            <a:ext cx="1484633" cy="10367648"/>
          </a:xfrm>
          <a:custGeom>
            <a:avLst/>
            <a:gdLst/>
            <a:ahLst/>
            <a:cxnLst/>
            <a:rect l="l" t="t" r="r" b="b"/>
            <a:pathLst>
              <a:path w="1484633" h="10367648">
                <a:moveTo>
                  <a:pt x="742316" y="0"/>
                </a:moveTo>
                <a:cubicBezTo>
                  <a:pt x="1152309" y="0"/>
                  <a:pt x="1484633" y="332149"/>
                  <a:pt x="1484633" y="742535"/>
                </a:cubicBezTo>
                <a:lnTo>
                  <a:pt x="1484633" y="10367648"/>
                </a:lnTo>
                <a:lnTo>
                  <a:pt x="0" y="10367648"/>
                </a:lnTo>
                <a:lnTo>
                  <a:pt x="0" y="742535"/>
                </a:lnTo>
                <a:cubicBezTo>
                  <a:pt x="0" y="332149"/>
                  <a:pt x="332324" y="0"/>
                  <a:pt x="742316" y="0"/>
                </a:cubicBezTo>
                <a:close/>
              </a:path>
            </a:pathLst>
          </a:custGeom>
          <a:gradFill rotWithShape="1" flip="none">
            <a:gsLst>
              <a:gs pos="0">
                <a:srgbClr val="E7FC8E">
                  <a:alpha val="41000"/>
                </a:srgbClr>
              </a:gs>
              <a:gs pos="28000">
                <a:srgbClr val="CAE562">
                  <a:alpha val="25000"/>
                </a:srgbClr>
              </a:gs>
              <a:gs pos="100000">
                <a:srgbClr val="232322">
                  <a:alpha val="0"/>
                </a:srgbClr>
              </a:gs>
            </a:gsLst>
            <a:path path="circle">
              <a:fillToRect t="37721.00000000001" r="-19636" b="62278" l="119636.00000000001"/>
            </a:path>
          </a:gradFill>
          <a:ln/>
        </p:spPr>
      </p:sp>
      <p:sp>
        <p:nvSpPr>
          <p:cNvPr id="8" name="Text 3"/>
          <p:cNvSpPr/>
          <p:nvPr/>
        </p:nvSpPr>
        <p:spPr>
          <a:xfrm rot="16200000">
            <a:off x="4705348" y="-3001647"/>
            <a:ext cx="1484633" cy="103676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4"/>
          <p:cNvSpPr/>
          <p:nvPr/>
        </p:nvSpPr>
        <p:spPr>
          <a:xfrm rot="16200000">
            <a:off x="5638164" y="-1296037"/>
            <a:ext cx="1484632" cy="10367648"/>
          </a:xfrm>
          <a:custGeom>
            <a:avLst/>
            <a:gdLst/>
            <a:ahLst/>
            <a:cxnLst/>
            <a:rect l="l" t="t" r="r" b="b"/>
            <a:pathLst>
              <a:path w="1484632" h="10367648">
                <a:moveTo>
                  <a:pt x="742316" y="0"/>
                </a:moveTo>
                <a:cubicBezTo>
                  <a:pt x="1152308" y="0"/>
                  <a:pt x="1484632" y="332149"/>
                  <a:pt x="1484632" y="742535"/>
                </a:cubicBezTo>
                <a:lnTo>
                  <a:pt x="1484632" y="10367648"/>
                </a:lnTo>
                <a:lnTo>
                  <a:pt x="0" y="10367648"/>
                </a:lnTo>
                <a:lnTo>
                  <a:pt x="0" y="742535"/>
                </a:lnTo>
                <a:cubicBezTo>
                  <a:pt x="0" y="332149"/>
                  <a:pt x="332324" y="0"/>
                  <a:pt x="742316" y="0"/>
                </a:cubicBezTo>
                <a:close/>
              </a:path>
            </a:pathLst>
          </a:custGeom>
          <a:gradFill rotWithShape="1" flip="none">
            <a:gsLst>
              <a:gs pos="0">
                <a:srgbClr val="E7FC8E">
                  <a:alpha val="41000"/>
                </a:srgbClr>
              </a:gs>
              <a:gs pos="28000">
                <a:srgbClr val="CAE562">
                  <a:alpha val="25000"/>
                </a:srgbClr>
              </a:gs>
              <a:gs pos="100000">
                <a:srgbClr val="232322">
                  <a:alpha val="0"/>
                </a:srgbClr>
              </a:gs>
            </a:gsLst>
            <a:path path="circle">
              <a:fillToRect t="37721.00000000001" r="-19636" b="62278" l="119636.00000000001"/>
            </a:path>
          </a:gradFill>
          <a:ln/>
        </p:spPr>
      </p:sp>
      <p:sp>
        <p:nvSpPr>
          <p:cNvPr id="10" name="Text 5"/>
          <p:cNvSpPr/>
          <p:nvPr/>
        </p:nvSpPr>
        <p:spPr>
          <a:xfrm rot="16200000">
            <a:off x="5638164" y="-1296037"/>
            <a:ext cx="1484632" cy="103676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6"/>
          <p:cNvSpPr/>
          <p:nvPr/>
        </p:nvSpPr>
        <p:spPr>
          <a:xfrm>
            <a:off x="1680183" y="3559535"/>
            <a:ext cx="637960" cy="637959"/>
          </a:xfrm>
          <a:prstGeom prst="ellipse">
            <a:avLst/>
          </a:prstGeom>
          <a:gradFill rotWithShape="1" flip="none">
            <a:gsLst>
              <a:gs pos="10000">
                <a:srgbClr val="DCFB60"/>
              </a:gs>
              <a:gs pos="56000">
                <a:srgbClr val="86AE16"/>
              </a:gs>
              <a:gs pos="100000">
                <a:srgbClr val="000000"/>
              </a:gs>
            </a:gsLst>
            <a:lin ang="2700000" scaled="1"/>
          </a:gradFill>
          <a:ln/>
          <a:effectLst>
            <a:outerShdw sx="100000" sy="100000" kx="0" ky="0" algn="bl" rotWithShape="0" blurRad="292100" dist="50607" dir="2700000">
              <a:srgbClr val="dcfb60">
                <a:alpha val="60000"/>
              </a:srgbClr>
            </a:outerShdw>
          </a:effectLst>
        </p:spPr>
      </p:sp>
      <p:sp>
        <p:nvSpPr>
          <p:cNvPr id="12" name="Text 7"/>
          <p:cNvSpPr/>
          <p:nvPr/>
        </p:nvSpPr>
        <p:spPr>
          <a:xfrm>
            <a:off x="1680183" y="3559535"/>
            <a:ext cx="637960" cy="6379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8"/>
          <p:cNvSpPr/>
          <p:nvPr/>
        </p:nvSpPr>
        <p:spPr>
          <a:xfrm>
            <a:off x="712443" y="1904089"/>
            <a:ext cx="637960" cy="637959"/>
          </a:xfrm>
          <a:prstGeom prst="ellipse">
            <a:avLst/>
          </a:prstGeom>
          <a:gradFill rotWithShape="1" flip="none">
            <a:gsLst>
              <a:gs pos="10000">
                <a:srgbClr val="DCFB60"/>
              </a:gs>
              <a:gs pos="56000">
                <a:srgbClr val="86AE16"/>
              </a:gs>
              <a:gs pos="100000">
                <a:srgbClr val="000000"/>
              </a:gs>
            </a:gsLst>
            <a:lin ang="2700000" scaled="1"/>
          </a:gradFill>
          <a:ln/>
          <a:effectLst>
            <a:outerShdw sx="100000" sy="100000" kx="0" ky="0" algn="bl" rotWithShape="0" blurRad="292100" dist="50607" dir="2700000">
              <a:srgbClr val="dcfb60">
                <a:alpha val="60000"/>
              </a:srgbClr>
            </a:outerShdw>
          </a:effectLst>
        </p:spPr>
      </p:sp>
      <p:sp>
        <p:nvSpPr>
          <p:cNvPr id="14" name="Text 9"/>
          <p:cNvSpPr/>
          <p:nvPr/>
        </p:nvSpPr>
        <p:spPr>
          <a:xfrm>
            <a:off x="712443" y="1904089"/>
            <a:ext cx="637960" cy="6379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0"/>
          <p:cNvSpPr/>
          <p:nvPr/>
        </p:nvSpPr>
        <p:spPr>
          <a:xfrm>
            <a:off x="2999712" y="5338805"/>
            <a:ext cx="637960" cy="637959"/>
          </a:xfrm>
          <a:prstGeom prst="ellipse">
            <a:avLst/>
          </a:prstGeom>
          <a:gradFill rotWithShape="1" flip="none">
            <a:gsLst>
              <a:gs pos="10000">
                <a:srgbClr val="DCFB60"/>
              </a:gs>
              <a:gs pos="56000">
                <a:srgbClr val="86AE16"/>
              </a:gs>
              <a:gs pos="100000">
                <a:srgbClr val="000000"/>
              </a:gs>
            </a:gsLst>
            <a:lin ang="2700000" scaled="1"/>
          </a:gradFill>
          <a:ln/>
          <a:effectLst>
            <a:outerShdw sx="100000" sy="100000" kx="0" ky="0" algn="bl" rotWithShape="0" blurRad="292100" dist="50607" dir="2700000">
              <a:srgbClr val="dcfb60">
                <a:alpha val="60000"/>
              </a:srgbClr>
            </a:outerShdw>
          </a:effectLst>
        </p:spPr>
      </p:sp>
      <p:sp>
        <p:nvSpPr>
          <p:cNvPr id="16" name="Text 11"/>
          <p:cNvSpPr/>
          <p:nvPr/>
        </p:nvSpPr>
        <p:spPr>
          <a:xfrm>
            <a:off x="2999712" y="5338805"/>
            <a:ext cx="637960" cy="6379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712443" y="2075427"/>
            <a:ext cx="665096" cy="3079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1653309" y="3730950"/>
            <a:ext cx="665096" cy="3079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2986144" y="5527016"/>
            <a:ext cx="665096" cy="3079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0" name="Text 15"/>
          <p:cNvSpPr/>
          <p:nvPr/>
        </p:nvSpPr>
        <p:spPr>
          <a:xfrm>
            <a:off x="1644650" y="1485900"/>
            <a:ext cx="4182110" cy="329208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8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保修卡示意图</a:t>
            </a:r>
            <a:endParaRPr lang="en-US" sz="1600" dirty="0"/>
          </a:p>
        </p:txBody>
      </p:sp>
      <p:sp>
        <p:nvSpPr>
          <p:cNvPr id="21" name="Text 16"/>
          <p:cNvSpPr/>
          <p:nvPr/>
        </p:nvSpPr>
        <p:spPr>
          <a:xfrm>
            <a:off x="1644649" y="1840229"/>
            <a:ext cx="7555229" cy="290116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展示保修卡示意图，清晰呈现保修范围和期限。</a:t>
            </a:r>
            <a:endParaRPr lang="en-US" sz="1600" dirty="0"/>
          </a:p>
        </p:txBody>
      </p:sp>
      <p:sp>
        <p:nvSpPr>
          <p:cNvPr id="22" name="Text 17"/>
          <p:cNvSpPr/>
          <p:nvPr/>
        </p:nvSpPr>
        <p:spPr>
          <a:xfrm>
            <a:off x="2529840" y="3249930"/>
            <a:ext cx="4182110" cy="329208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8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环保回收</a:t>
            </a:r>
            <a:endParaRPr lang="en-US" sz="1600" dirty="0"/>
          </a:p>
        </p:txBody>
      </p:sp>
      <p:sp>
        <p:nvSpPr>
          <p:cNvPr id="23" name="Text 18"/>
          <p:cNvSpPr/>
          <p:nvPr/>
        </p:nvSpPr>
        <p:spPr>
          <a:xfrm>
            <a:off x="2529839" y="3604260"/>
            <a:ext cx="7555232" cy="290116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扫码注册延保，延长产品保修期，为用户提供更多保障。</a:t>
            </a:r>
            <a:endParaRPr lang="en-US" sz="1600" dirty="0"/>
          </a:p>
        </p:txBody>
      </p:sp>
      <p:sp>
        <p:nvSpPr>
          <p:cNvPr id="24" name="Text 19"/>
          <p:cNvSpPr/>
          <p:nvPr/>
        </p:nvSpPr>
        <p:spPr>
          <a:xfrm>
            <a:off x="4034790" y="4953000"/>
            <a:ext cx="4182110" cy="329208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8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注册延保</a:t>
            </a:r>
            <a:endParaRPr lang="en-US" sz="1600" dirty="0"/>
          </a:p>
        </p:txBody>
      </p:sp>
      <p:sp>
        <p:nvSpPr>
          <p:cNvPr id="25" name="Text 20"/>
          <p:cNvSpPr/>
          <p:nvPr/>
        </p:nvSpPr>
        <p:spPr>
          <a:xfrm>
            <a:off x="4034789" y="5307330"/>
            <a:ext cx="7555231" cy="290116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提供环保回收说明，引导用户正确处理废旧产品，保护环境。</a:t>
            </a:r>
            <a:endParaRPr lang="en-US" sz="1600" dirty="0"/>
          </a:p>
        </p:txBody>
      </p:sp>
      <p:sp>
        <p:nvSpPr>
          <p:cNvPr id="26" name="Text 21"/>
          <p:cNvSpPr/>
          <p:nvPr/>
        </p:nvSpPr>
        <p:spPr>
          <a:xfrm>
            <a:off x="584835" y="521335"/>
            <a:ext cx="7554595" cy="964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保修信息</a:t>
            </a:r>
            <a:endParaRPr lang="en-US" sz="1600" dirty="0"/>
          </a:p>
        </p:txBody>
      </p:sp>
      <p:pic>
        <p:nvPicPr>
          <p:cNvPr id="27" name="Image 3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640000">
            <a:off x="10416540" y="889000"/>
            <a:ext cx="1216027" cy="121602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1" y="1124901"/>
            <a:ext cx="4870453" cy="5994404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095181"/>
            <a:ext cx="4338957" cy="4752344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667385" y="2458085"/>
            <a:ext cx="5294630" cy="1833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感谢观看</a:t>
            </a:r>
            <a:endParaRPr lang="en-US" sz="1600" dirty="0"/>
          </a:p>
        </p:txBody>
      </p:sp>
      <p:pic>
        <p:nvPicPr>
          <p:cNvPr id="6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224" y="2013585"/>
            <a:ext cx="495365" cy="203200"/>
          </a:xfrm>
          <a:prstGeom prst="rect">
            <a:avLst/>
          </a:prstGeom>
        </p:spPr>
      </p:pic>
      <p:pic>
        <p:nvPicPr>
          <p:cNvPr id="7" name="Image 4" descr="https://kimi-img.moonshot.cn/pub/slides/slides_tmpl/image/25-05-31-11:02:28-d0t72h475iks2gau4bf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0347" y="1087272"/>
            <a:ext cx="911259" cy="911144"/>
          </a:xfrm>
          <a:prstGeom prst="rect">
            <a:avLst/>
          </a:prstGeom>
        </p:spPr>
      </p:pic>
      <p:pic>
        <p:nvPicPr>
          <p:cNvPr id="8" name="Image 5" descr="https://kimi-img.moonshot.cn/pub/slides/slides_tmpl/image/25-05-31-11:30:27-d0t7fks75iks2gau4c2g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2596" y="1261105"/>
            <a:ext cx="475511" cy="475452"/>
          </a:xfrm>
          <a:prstGeom prst="rect">
            <a:avLst/>
          </a:prstGeom>
        </p:spPr>
      </p:pic>
      <p:pic>
        <p:nvPicPr>
          <p:cNvPr id="9" name="Image 6" descr="https://kimi-img.moonshot.cn/pub/slides/slides_tmpl/image/25-05-31-11:29:56-d0t7fd475iks2gau4c1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6564" y="3553159"/>
            <a:ext cx="349839" cy="349795"/>
          </a:xfrm>
          <a:prstGeom prst="rect">
            <a:avLst/>
          </a:prstGeom>
        </p:spPr>
      </p:pic>
      <p:sp>
        <p:nvSpPr>
          <p:cNvPr id="10" name="Text 1"/>
          <p:cNvSpPr/>
          <p:nvPr/>
        </p:nvSpPr>
        <p:spPr>
          <a:xfrm>
            <a:off x="1062355" y="3606800"/>
            <a:ext cx="1902460" cy="2444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pPr algn="l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：Kimi</a:t>
            </a:r>
            <a:endParaRPr lang="en-US" sz="1600" dirty="0"/>
          </a:p>
        </p:txBody>
      </p:sp>
      <p:sp>
        <p:nvSpPr>
          <p:cNvPr id="11" name="Text 2"/>
          <p:cNvSpPr/>
          <p:nvPr/>
        </p:nvSpPr>
        <p:spPr>
          <a:xfrm>
            <a:off x="3157220" y="3606800"/>
            <a:ext cx="3075940" cy="2444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</a:t>
            </a:r>
            <a:pPr algn="l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：2025.01.01</a:t>
            </a:r>
            <a:endParaRPr lang="en-US" sz="1600" dirty="0"/>
          </a:p>
        </p:txBody>
      </p:sp>
      <p:sp>
        <p:nvSpPr>
          <p:cNvPr id="12" name="Shape 3"/>
          <p:cNvSpPr/>
          <p:nvPr/>
        </p:nvSpPr>
        <p:spPr>
          <a:xfrm>
            <a:off x="2820599" y="3607116"/>
            <a:ext cx="266386" cy="266386"/>
          </a:xfrm>
          <a:custGeom>
            <a:avLst/>
            <a:gdLst/>
            <a:ahLst/>
            <a:cxnLst/>
            <a:rect l="l" t="t" r="r" b="b"/>
            <a:pathLst>
              <a:path w="266386" h="266386">
                <a:moveTo>
                  <a:pt x="0" y="133193"/>
                </a:moveTo>
                <a:cubicBezTo>
                  <a:pt x="0" y="59629"/>
                  <a:pt x="59629" y="0"/>
                  <a:pt x="133193" y="0"/>
                </a:cubicBezTo>
                <a:cubicBezTo>
                  <a:pt x="177591" y="0"/>
                  <a:pt x="221988" y="0"/>
                  <a:pt x="266386" y="0"/>
                </a:cubicBezTo>
                <a:cubicBezTo>
                  <a:pt x="266386" y="44398"/>
                  <a:pt x="266386" y="88795"/>
                  <a:pt x="266386" y="133193"/>
                </a:cubicBezTo>
                <a:cubicBezTo>
                  <a:pt x="266386" y="206757"/>
                  <a:pt x="206757" y="266386"/>
                  <a:pt x="133193" y="266386"/>
                </a:cubicBezTo>
                <a:cubicBezTo>
                  <a:pt x="59629" y="266386"/>
                  <a:pt x="0" y="206757"/>
                  <a:pt x="0" y="133193"/>
                </a:cubicBezTo>
                <a:close/>
              </a:path>
            </a:pathLst>
          </a:custGeom>
          <a:gradFill rotWithShape="1" flip="none">
            <a:gsLst>
              <a:gs pos="0">
                <a:srgbClr val="FFFFFF"/>
              </a:gs>
              <a:gs pos="39000">
                <a:srgbClr val="EAF9AE"/>
              </a:gs>
              <a:gs pos="100000">
                <a:srgbClr val="D5F35D"/>
              </a:gs>
            </a:gsLst>
            <a:lin ang="5400000" scaled="1"/>
          </a:gradFill>
          <a:ln/>
        </p:spPr>
      </p:sp>
      <p:sp>
        <p:nvSpPr>
          <p:cNvPr id="13" name="Text 4"/>
          <p:cNvSpPr/>
          <p:nvPr/>
        </p:nvSpPr>
        <p:spPr>
          <a:xfrm>
            <a:off x="2820599" y="3607116"/>
            <a:ext cx="266386" cy="266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5"/>
          <p:cNvSpPr/>
          <p:nvPr/>
        </p:nvSpPr>
        <p:spPr>
          <a:xfrm>
            <a:off x="667631" y="3607116"/>
            <a:ext cx="266386" cy="266386"/>
          </a:xfrm>
          <a:custGeom>
            <a:avLst/>
            <a:gdLst/>
            <a:ahLst/>
            <a:cxnLst/>
            <a:rect l="l" t="t" r="r" b="b"/>
            <a:pathLst>
              <a:path w="266386" h="266386">
                <a:moveTo>
                  <a:pt x="0" y="133193"/>
                </a:moveTo>
                <a:cubicBezTo>
                  <a:pt x="0" y="59629"/>
                  <a:pt x="59629" y="0"/>
                  <a:pt x="133193" y="0"/>
                </a:cubicBezTo>
                <a:cubicBezTo>
                  <a:pt x="177591" y="0"/>
                  <a:pt x="221988" y="0"/>
                  <a:pt x="266386" y="0"/>
                </a:cubicBezTo>
                <a:cubicBezTo>
                  <a:pt x="266386" y="44398"/>
                  <a:pt x="266386" y="88795"/>
                  <a:pt x="266386" y="133193"/>
                </a:cubicBezTo>
                <a:cubicBezTo>
                  <a:pt x="266386" y="206757"/>
                  <a:pt x="206757" y="266386"/>
                  <a:pt x="133193" y="266386"/>
                </a:cubicBezTo>
                <a:cubicBezTo>
                  <a:pt x="59629" y="266386"/>
                  <a:pt x="0" y="206757"/>
                  <a:pt x="0" y="133193"/>
                </a:cubicBezTo>
                <a:close/>
              </a:path>
            </a:pathLst>
          </a:custGeom>
          <a:gradFill rotWithShape="1" flip="none">
            <a:gsLst>
              <a:gs pos="0">
                <a:srgbClr val="FFFFFF"/>
              </a:gs>
              <a:gs pos="39000">
                <a:srgbClr val="EAF9AE"/>
              </a:gs>
              <a:gs pos="100000">
                <a:srgbClr val="D5F35D"/>
              </a:gs>
            </a:gsLst>
            <a:lin ang="5400000" scaled="1"/>
          </a:gradFill>
          <a:ln/>
        </p:spPr>
      </p:sp>
      <p:sp>
        <p:nvSpPr>
          <p:cNvPr id="15" name="Text 6"/>
          <p:cNvSpPr/>
          <p:nvPr/>
        </p:nvSpPr>
        <p:spPr>
          <a:xfrm>
            <a:off x="667631" y="3607116"/>
            <a:ext cx="266386" cy="266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7"/>
          <p:cNvSpPr/>
          <p:nvPr/>
        </p:nvSpPr>
        <p:spPr>
          <a:xfrm>
            <a:off x="883" y="6119178"/>
            <a:ext cx="12193524" cy="774702"/>
          </a:xfrm>
          <a:prstGeom prst="rect">
            <a:avLst/>
          </a:prstGeom>
          <a:solidFill>
            <a:srgbClr val="D4FC37"/>
          </a:solidFill>
          <a:ln/>
        </p:spPr>
      </p:sp>
      <p:sp>
        <p:nvSpPr>
          <p:cNvPr id="17" name="Text 8"/>
          <p:cNvSpPr/>
          <p:nvPr/>
        </p:nvSpPr>
        <p:spPr>
          <a:xfrm>
            <a:off x="883" y="6119178"/>
            <a:ext cx="12193524" cy="7747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64427" y="41909"/>
            <a:ext cx="7448553" cy="4927602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908685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667385" y="980440"/>
            <a:ext cx="5427980" cy="984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7" name="Text 1"/>
          <p:cNvSpPr/>
          <p:nvPr/>
        </p:nvSpPr>
        <p:spPr>
          <a:xfrm>
            <a:off x="1797685" y="2219960"/>
            <a:ext cx="5606415" cy="948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核心功能速览</a:t>
            </a:r>
            <a:endParaRPr lang="en-US" sz="1600" dirty="0"/>
          </a:p>
        </p:txBody>
      </p:sp>
      <p:pic>
        <p:nvPicPr>
          <p:cNvPr id="8" name="Image 4" descr="https://kimi-img.moonshot.cn/pub/slides/slides_tmpl/image/25-05-31-11:02:28-d0t72h475iks2gau4bf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6747" y="1064937"/>
            <a:ext cx="911259" cy="911142"/>
          </a:xfrm>
          <a:prstGeom prst="rect">
            <a:avLst/>
          </a:prstGeom>
        </p:spPr>
      </p:pic>
      <p:sp>
        <p:nvSpPr>
          <p:cNvPr id="9" name="Text 2"/>
          <p:cNvSpPr/>
          <p:nvPr/>
        </p:nvSpPr>
        <p:spPr>
          <a:xfrm>
            <a:off x="1797685" y="3139440"/>
            <a:ext cx="5605780" cy="948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故障自查表</a:t>
            </a:r>
            <a:endParaRPr lang="en-US" sz="1600" dirty="0"/>
          </a:p>
        </p:txBody>
      </p:sp>
      <p:sp>
        <p:nvSpPr>
          <p:cNvPr id="10" name="Text 3"/>
          <p:cNvSpPr/>
          <p:nvPr/>
        </p:nvSpPr>
        <p:spPr>
          <a:xfrm>
            <a:off x="1797685" y="4058920"/>
            <a:ext cx="5598795" cy="948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保养与节能</a:t>
            </a:r>
            <a:endParaRPr lang="en-US" sz="1600" dirty="0"/>
          </a:p>
        </p:txBody>
      </p:sp>
      <p:sp>
        <p:nvSpPr>
          <p:cNvPr id="11" name="Text 4"/>
          <p:cNvSpPr/>
          <p:nvPr/>
        </p:nvSpPr>
        <p:spPr>
          <a:xfrm>
            <a:off x="1797685" y="4978400"/>
            <a:ext cx="5605780" cy="948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保修&amp;环保回收</a:t>
            </a:r>
            <a:endParaRPr lang="en-US" sz="1600" dirty="0"/>
          </a:p>
        </p:txBody>
      </p:sp>
      <p:pic>
        <p:nvPicPr>
          <p:cNvPr id="12" name="Image 5" descr="https://kimi-img.moonshot.cn/pub/slides/slides_tmpl/image/25-05-31-11:02:28-d0t72h475iks2gau4bgg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295" y="2194560"/>
            <a:ext cx="523875" cy="523875"/>
          </a:xfrm>
          <a:prstGeom prst="rect">
            <a:avLst/>
          </a:prstGeom>
        </p:spPr>
      </p:pic>
      <p:sp>
        <p:nvSpPr>
          <p:cNvPr id="13" name="Shape 5"/>
          <p:cNvSpPr/>
          <p:nvPr/>
        </p:nvSpPr>
        <p:spPr>
          <a:xfrm>
            <a:off x="883" y="6083300"/>
            <a:ext cx="12193524" cy="774700"/>
          </a:xfrm>
          <a:prstGeom prst="rect">
            <a:avLst/>
          </a:prstGeom>
          <a:solidFill>
            <a:srgbClr val="D4FC37"/>
          </a:solidFill>
          <a:ln/>
        </p:spPr>
      </p:sp>
      <p:sp>
        <p:nvSpPr>
          <p:cNvPr id="14" name="Text 6"/>
          <p:cNvSpPr/>
          <p:nvPr/>
        </p:nvSpPr>
        <p:spPr>
          <a:xfrm>
            <a:off x="883" y="6083300"/>
            <a:ext cx="12193524" cy="774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5" name="Image 6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460000">
            <a:off x="762635" y="3042920"/>
            <a:ext cx="671195" cy="671195"/>
          </a:xfrm>
          <a:prstGeom prst="rect">
            <a:avLst/>
          </a:prstGeom>
        </p:spPr>
      </p:pic>
      <p:pic>
        <p:nvPicPr>
          <p:cNvPr id="16" name="Image 7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420000">
            <a:off x="853758" y="4864100"/>
            <a:ext cx="632460" cy="632460"/>
          </a:xfrm>
          <a:prstGeom prst="rect">
            <a:avLst/>
          </a:prstGeom>
        </p:spPr>
      </p:pic>
      <p:pic>
        <p:nvPicPr>
          <p:cNvPr id="17" name="Image 8" descr="https://kimi-img.moonshot.cn/pub/slides/slides_tmpl/image/25-05-31-11:02:29-d0t72hc75iks2gau4bhg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7725" y="4038600"/>
            <a:ext cx="501015" cy="5010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1052830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570" y="2442210"/>
            <a:ext cx="943610" cy="94361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540000">
            <a:off x="9194165" y="4510404"/>
            <a:ext cx="1068707" cy="106870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5718731" y="2457449"/>
            <a:ext cx="1156494" cy="984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1"/>
          <p:cNvSpPr/>
          <p:nvPr/>
        </p:nvSpPr>
        <p:spPr>
          <a:xfrm>
            <a:off x="3820478" y="3861117"/>
            <a:ext cx="4953000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封面</a:t>
            </a:r>
            <a:endParaRPr lang="en-US" sz="1600" dirty="0"/>
          </a:p>
        </p:txBody>
      </p:sp>
      <p:pic>
        <p:nvPicPr>
          <p:cNvPr id="10" name="Image 6" descr="https://kimi-img.moonshot.cn/pub/slides/slides_tmpl/image/25-05-31-11:02:29-d0t72hc75iks2gau4bh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9654" y="3644748"/>
            <a:ext cx="911257" cy="91125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7219" y="821351"/>
            <a:ext cx="4870454" cy="599440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563" y="2159393"/>
            <a:ext cx="4338958" cy="4752344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2132" y="13109"/>
            <a:ext cx="2901666" cy="1919603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659130" y="3448685"/>
            <a:ext cx="3490595" cy="700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产品名称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668971" y="3830955"/>
            <a:ext cx="3470913" cy="580231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XX牌云感变频空调KFR-35GW/Pro使用说明书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4408805" y="2708910"/>
            <a:ext cx="3490595" cy="700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副标题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4452303" y="3091814"/>
            <a:ext cx="3403600" cy="290116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让舒适·触手可及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8157687" y="3430270"/>
            <a:ext cx="3490595" cy="700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配图说明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8201184" y="3813176"/>
            <a:ext cx="3403600" cy="580231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白色空调主机+淡蓝背景，右下角品牌Logo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718185" y="764540"/>
            <a:ext cx="8201025" cy="55245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封面信息</a:t>
            </a:r>
            <a:endParaRPr lang="en-US" sz="1600" dirty="0"/>
          </a:p>
        </p:txBody>
      </p:sp>
      <p:pic>
        <p:nvPicPr>
          <p:cNvPr id="12" name="Image 3" descr="https://kimi-img.moonshot.cn/pub/slides/slides_tmpl/image/25-05-31-11:29:27-d0t7f5s75iks2gau4c0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450" y="2012313"/>
            <a:ext cx="11103610" cy="561342"/>
          </a:xfrm>
          <a:prstGeom prst="rect">
            <a:avLst/>
          </a:prstGeom>
        </p:spPr>
      </p:pic>
      <p:sp>
        <p:nvSpPr>
          <p:cNvPr id="13" name="Shape 7"/>
          <p:cNvSpPr/>
          <p:nvPr/>
        </p:nvSpPr>
        <p:spPr>
          <a:xfrm>
            <a:off x="2004900" y="2159361"/>
            <a:ext cx="637961" cy="637959"/>
          </a:xfrm>
          <a:prstGeom prst="ellipse">
            <a:avLst/>
          </a:prstGeom>
          <a:gradFill rotWithShape="1" flip="none">
            <a:gsLst>
              <a:gs pos="10000">
                <a:srgbClr val="DCFB60"/>
              </a:gs>
              <a:gs pos="56000">
                <a:srgbClr val="86AE16"/>
              </a:gs>
              <a:gs pos="100000">
                <a:srgbClr val="000000"/>
              </a:gs>
            </a:gsLst>
            <a:lin ang="2700000" scaled="1"/>
          </a:gradFill>
          <a:ln/>
          <a:effectLst>
            <a:outerShdw sx="100000" sy="100000" kx="0" ky="0" algn="bl" rotWithShape="0" blurRad="292100" dist="50607" dir="2700000">
              <a:srgbClr val="dcfb60">
                <a:alpha val="60000"/>
              </a:srgbClr>
            </a:outerShdw>
          </a:effectLst>
        </p:spPr>
      </p:sp>
      <p:sp>
        <p:nvSpPr>
          <p:cNvPr id="14" name="Text 8"/>
          <p:cNvSpPr/>
          <p:nvPr/>
        </p:nvSpPr>
        <p:spPr>
          <a:xfrm>
            <a:off x="2004900" y="2159361"/>
            <a:ext cx="637961" cy="6379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1991333" y="2325940"/>
            <a:ext cx="665096" cy="3079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6" name="Shape 10"/>
          <p:cNvSpPr/>
          <p:nvPr/>
        </p:nvSpPr>
        <p:spPr>
          <a:xfrm>
            <a:off x="5772776" y="1692636"/>
            <a:ext cx="637540" cy="637959"/>
          </a:xfrm>
          <a:prstGeom prst="ellipse">
            <a:avLst/>
          </a:prstGeom>
          <a:gradFill rotWithShape="1" flip="none">
            <a:gsLst>
              <a:gs pos="10000">
                <a:srgbClr val="DCFB60"/>
              </a:gs>
              <a:gs pos="56000">
                <a:srgbClr val="86AE16"/>
              </a:gs>
              <a:gs pos="100000">
                <a:srgbClr val="000000"/>
              </a:gs>
            </a:gsLst>
            <a:lin ang="2700000" scaled="1"/>
          </a:gradFill>
          <a:ln/>
          <a:effectLst>
            <a:outerShdw sx="100000" sy="100000" kx="0" ky="0" algn="bl" rotWithShape="0" blurRad="292100" dist="50607" dir="2700000">
              <a:srgbClr val="dcfb60">
                <a:alpha val="60000"/>
              </a:srgbClr>
            </a:outerShdw>
          </a:effectLst>
        </p:spPr>
      </p:sp>
      <p:sp>
        <p:nvSpPr>
          <p:cNvPr id="17" name="Text 11"/>
          <p:cNvSpPr/>
          <p:nvPr/>
        </p:nvSpPr>
        <p:spPr>
          <a:xfrm>
            <a:off x="5772776" y="1692636"/>
            <a:ext cx="637540" cy="6379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2"/>
          <p:cNvSpPr/>
          <p:nvPr/>
        </p:nvSpPr>
        <p:spPr>
          <a:xfrm>
            <a:off x="5746298" y="1859215"/>
            <a:ext cx="665096" cy="3079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Shape 13"/>
          <p:cNvSpPr/>
          <p:nvPr/>
        </p:nvSpPr>
        <p:spPr>
          <a:xfrm>
            <a:off x="9540231" y="2241911"/>
            <a:ext cx="637540" cy="637959"/>
          </a:xfrm>
          <a:prstGeom prst="ellipse">
            <a:avLst/>
          </a:prstGeom>
          <a:gradFill rotWithShape="1" flip="none">
            <a:gsLst>
              <a:gs pos="10000">
                <a:srgbClr val="DCFB60"/>
              </a:gs>
              <a:gs pos="56000">
                <a:srgbClr val="86AE16"/>
              </a:gs>
              <a:gs pos="100000">
                <a:srgbClr val="000000"/>
              </a:gs>
            </a:gsLst>
            <a:lin ang="2700000" scaled="1"/>
          </a:gradFill>
          <a:ln/>
          <a:effectLst>
            <a:outerShdw sx="100000" sy="100000" kx="0" ky="0" algn="bl" rotWithShape="0" blurRad="292100" dist="50607" dir="2700000">
              <a:srgbClr val="dcfb60">
                <a:alpha val="60000"/>
              </a:srgbClr>
            </a:outerShdw>
          </a:effectLst>
        </p:spPr>
      </p:sp>
      <p:sp>
        <p:nvSpPr>
          <p:cNvPr id="20" name="Text 14"/>
          <p:cNvSpPr/>
          <p:nvPr/>
        </p:nvSpPr>
        <p:spPr>
          <a:xfrm>
            <a:off x="9540231" y="2241911"/>
            <a:ext cx="637540" cy="6379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9526244" y="2408490"/>
            <a:ext cx="665096" cy="3079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1052830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5-31-11:02:28-d0t72h475iks2gau4bf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570" y="2442210"/>
            <a:ext cx="943610" cy="94361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5-31-11:02:28-d0t72h475iks2gau4bh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540000">
            <a:off x="9194165" y="4510404"/>
            <a:ext cx="1068707" cy="1068707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5718731" y="2457449"/>
            <a:ext cx="1156494" cy="984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1"/>
          <p:cNvSpPr/>
          <p:nvPr/>
        </p:nvSpPr>
        <p:spPr>
          <a:xfrm>
            <a:off x="3820478" y="3861117"/>
            <a:ext cx="4953000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产品亮点</a:t>
            </a:r>
            <a:endParaRPr lang="en-US" sz="1600" dirty="0"/>
          </a:p>
        </p:txBody>
      </p:sp>
      <p:pic>
        <p:nvPicPr>
          <p:cNvPr id="10" name="Image 6" descr="https://kimi-img.moonshot.cn/pub/slides/slides_tmpl/image/25-05-31-11:02:29-d0t72hc75iks2gau4bh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9654" y="3644748"/>
            <a:ext cx="911257" cy="91125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76548" y="207469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908685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468630" y="476250"/>
            <a:ext cx="4439920" cy="1724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36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省电节能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6600825" y="1320165"/>
            <a:ext cx="3870325" cy="2315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采用全直流变频技术，相比传统空调，可节省30%的电能，高效节能，降低电费支出。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6601460" y="619760"/>
            <a:ext cx="3938270" cy="700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E5F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全直流变频省电30%</a:t>
            </a:r>
            <a:endParaRPr lang="en-US" sz="1600" dirty="0"/>
          </a:p>
        </p:txBody>
      </p:sp>
      <p:pic>
        <p:nvPicPr>
          <p:cNvPr id="8" name="Image 3" descr="https://kimi-img.moonshot.cn/pub/slides/slides_tmpl/image/25-05-31-11:03:46-d0t734k75iks2gau4bjg.jpeg">    </p:cNvPr>
          <p:cNvPicPr>
            <a:picLocks noChangeAspect="1"/>
          </p:cNvPicPr>
          <p:nvPr/>
        </p:nvPicPr>
        <p:blipFill>
          <a:blip r:embed="rId4"/>
          <a:srcRect l="5154" r="7828" t="13211" b="17099"/>
          <a:stretch/>
        </p:blipFill>
        <p:spPr>
          <a:xfrm>
            <a:off x="-24131" y="3716654"/>
            <a:ext cx="12169143" cy="417703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102" y="0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908685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1236345" y="3275965"/>
            <a:ext cx="4601845" cy="743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双混动除菌99.9%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 rot="10800000">
            <a:off x="4872208" y="3870761"/>
            <a:ext cx="1217236" cy="186531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21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“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1236345" y="3816985"/>
            <a:ext cx="4257675" cy="1798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DFE1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双混动除菌技术，能有效去除空气中99.9%的细菌，为家人提供健康清新的空气环境。</a:t>
            </a:r>
            <a:endParaRPr lang="en-US" sz="1600" dirty="0"/>
          </a:p>
        </p:txBody>
      </p:sp>
      <p:pic>
        <p:nvPicPr>
          <p:cNvPr id="8" name="Image 3" descr="https://kimi-img.moonshot.cn/pub/slides/slides_tmpl/image/25-05-31-11:02:24-d0t72g475iks2gau4b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682" y="463550"/>
            <a:ext cx="495365" cy="20320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236345" y="1628775"/>
            <a:ext cx="5020945" cy="159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健康除菌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509388" y="800611"/>
            <a:ext cx="756886" cy="186531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21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“</a:t>
            </a:r>
            <a:endParaRPr lang="en-US" sz="1600" dirty="0"/>
          </a:p>
        </p:txBody>
      </p:sp>
      <p:pic>
        <p:nvPicPr>
          <p:cNvPr id="11" name="Image 4" descr="https://kimi-img.moonshot.cn/pub/slides/slides_tmpl/image/25-05-31-11:03:46-d0t734k75iks2gau4big.jpeg">    </p:cNvPr>
          <p:cNvPicPr>
            <a:picLocks noChangeAspect="1"/>
          </p:cNvPicPr>
          <p:nvPr/>
        </p:nvPicPr>
        <p:blipFill>
          <a:blip r:embed="rId5"/>
          <a:srcRect l="5449" r="281" t="5704" b="8217"/>
          <a:stretch/>
        </p:blipFill>
        <p:spPr>
          <a:xfrm>
            <a:off x="6605905" y="-26670"/>
            <a:ext cx="5682615" cy="69195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515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5-31-10:58:30-d0t70lk75iks2gau4bc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76548" y="207469"/>
            <a:ext cx="7448553" cy="49276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5-31-11:02:24-d0t72g475iks2gau4bd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908685"/>
            <a:ext cx="4870452" cy="5994402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5-31-11:02:26-d0t72gk75iks2gau4bd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198" y="2140267"/>
            <a:ext cx="4338957" cy="4752341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468630" y="476250"/>
            <a:ext cx="4439920" cy="1724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3600" dirty="0">
                <a:solidFill>
                  <a:srgbClr val="DCFB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恒温舒适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6600825" y="1320165"/>
            <a:ext cx="3870325" cy="2315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精准控温技术，可将室内温度控制在±0.1℃的范围内，避免温度波动，享受恒温舒适。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6601460" y="619760"/>
            <a:ext cx="3938270" cy="700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E5F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±0.1℃恒温</a:t>
            </a:r>
            <a:endParaRPr lang="en-US" sz="1600" dirty="0"/>
          </a:p>
        </p:txBody>
      </p:sp>
      <p:pic>
        <p:nvPicPr>
          <p:cNvPr id="8" name="Image 3" descr="https://kimi-img.moonshot.cn/pub/slides/slides_tmpl/image/25-05-31-11:03:46-d0t734k75iks2gau4bjg.jpeg">    </p:cNvPr>
          <p:cNvPicPr>
            <a:picLocks noChangeAspect="1"/>
          </p:cNvPicPr>
          <p:nvPr/>
        </p:nvPicPr>
        <p:blipFill>
          <a:blip r:embed="rId4"/>
          <a:srcRect l="5154" r="7828" t="13211" b="17099"/>
          <a:stretch/>
        </p:blipFill>
        <p:spPr>
          <a:xfrm>
            <a:off x="-24131" y="3716654"/>
            <a:ext cx="12169143" cy="417703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2025-07-23T09:30:39Z</dcterms:created>
  <dcterms:modified xsi:type="dcterms:W3CDTF">2025-07-23T09:30:39Z</dcterms:modified>
</cp:coreProperties>
</file>